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diagrams/drawing7.xml" ContentType="application/vnd.ms-office.drawingml.diagramDrawing+xml"/>
  <Override PartName="/ppt/diagrams/quickStyle8.xml" ContentType="application/vnd.openxmlformats-officedocument.drawingml.diagramStyl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quickStyle5.xml" ContentType="application/vnd.openxmlformats-officedocument.drawingml.diagramStyl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5"/>
  </p:notesMasterIdLst>
  <p:sldIdLst>
    <p:sldId id="256" r:id="rId2"/>
    <p:sldId id="257" r:id="rId3"/>
    <p:sldId id="266" r:id="rId4"/>
    <p:sldId id="258" r:id="rId5"/>
    <p:sldId id="260" r:id="rId6"/>
    <p:sldId id="259" r:id="rId7"/>
    <p:sldId id="262" r:id="rId8"/>
    <p:sldId id="263" r:id="rId9"/>
    <p:sldId id="264" r:id="rId10"/>
    <p:sldId id="261" r:id="rId11"/>
    <p:sldId id="267" r:id="rId12"/>
    <p:sldId id="265"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05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49148E-F545-4EAD-94A8-32E5ADE35623}" type="doc">
      <dgm:prSet loTypeId="urn:microsoft.com/office/officeart/2005/8/layout/chevron1" loCatId="process" qsTypeId="urn:microsoft.com/office/officeart/2005/8/quickstyle/simple1" qsCatId="simple" csTypeId="urn:microsoft.com/office/officeart/2005/8/colors/accent1_2" csCatId="accent1" phldr="1"/>
      <dgm:spPr/>
    </dgm:pt>
    <dgm:pt modelId="{544AB96D-745F-4CD9-85EA-6E94E71CD811}">
      <dgm:prSet phldrT="[Text]"/>
      <dgm:spPr/>
      <dgm:t>
        <a:bodyPr/>
        <a:lstStyle/>
        <a:p>
          <a:r>
            <a:rPr lang="en-US" dirty="0" smtClean="0"/>
            <a:t>Brooding</a:t>
          </a:r>
          <a:endParaRPr lang="en-IN" dirty="0"/>
        </a:p>
      </dgm:t>
    </dgm:pt>
    <dgm:pt modelId="{C4C7CE8C-F14B-4D06-B27E-533A3A42E162}" type="parTrans" cxnId="{3EBEAB68-8696-4C33-986F-CCD054B9E949}">
      <dgm:prSet/>
      <dgm:spPr/>
      <dgm:t>
        <a:bodyPr/>
        <a:lstStyle/>
        <a:p>
          <a:endParaRPr lang="en-IN"/>
        </a:p>
      </dgm:t>
    </dgm:pt>
    <dgm:pt modelId="{599EF0E1-579C-4EA9-A977-17D46C48510B}" type="sibTrans" cxnId="{3EBEAB68-8696-4C33-986F-CCD054B9E949}">
      <dgm:prSet/>
      <dgm:spPr/>
      <dgm:t>
        <a:bodyPr/>
        <a:lstStyle/>
        <a:p>
          <a:endParaRPr lang="en-IN"/>
        </a:p>
      </dgm:t>
    </dgm:pt>
    <dgm:pt modelId="{A3071541-CB70-4A2E-B333-B85E79E608D7}">
      <dgm:prSet phldrT="[Text]"/>
      <dgm:spPr/>
      <dgm:t>
        <a:bodyPr/>
        <a:lstStyle/>
        <a:p>
          <a:r>
            <a:rPr lang="en-US" dirty="0" smtClean="0"/>
            <a:t>The Plunge</a:t>
          </a:r>
          <a:endParaRPr lang="en-IN" dirty="0"/>
        </a:p>
      </dgm:t>
    </dgm:pt>
    <dgm:pt modelId="{FD6DDDD3-AD26-4C0D-9813-E51AEABBADAA}" type="parTrans" cxnId="{FBCA4AFE-141C-4A26-95BC-F9BD92852616}">
      <dgm:prSet/>
      <dgm:spPr/>
      <dgm:t>
        <a:bodyPr/>
        <a:lstStyle/>
        <a:p>
          <a:endParaRPr lang="en-IN"/>
        </a:p>
      </dgm:t>
    </dgm:pt>
    <dgm:pt modelId="{AFCE0BF3-66B0-4F95-B672-1CB807A1F494}" type="sibTrans" cxnId="{FBCA4AFE-141C-4A26-95BC-F9BD92852616}">
      <dgm:prSet/>
      <dgm:spPr/>
      <dgm:t>
        <a:bodyPr/>
        <a:lstStyle/>
        <a:p>
          <a:endParaRPr lang="en-IN"/>
        </a:p>
      </dgm:t>
    </dgm:pt>
    <dgm:pt modelId="{27F47BBB-50A9-4821-8921-1DFB50F01804}">
      <dgm:prSet phldrT="[Text]"/>
      <dgm:spPr/>
      <dgm:t>
        <a:bodyPr/>
        <a:lstStyle/>
        <a:p>
          <a:r>
            <a:rPr lang="en-US" dirty="0" smtClean="0"/>
            <a:t>Customer Discovery</a:t>
          </a:r>
          <a:endParaRPr lang="en-IN" dirty="0"/>
        </a:p>
      </dgm:t>
    </dgm:pt>
    <dgm:pt modelId="{133F87E4-07BE-4EFA-AD9F-3CCD7239BA67}" type="parTrans" cxnId="{88012FD3-A53C-43E5-B5A8-39607FAC745B}">
      <dgm:prSet/>
      <dgm:spPr/>
      <dgm:t>
        <a:bodyPr/>
        <a:lstStyle/>
        <a:p>
          <a:endParaRPr lang="en-IN"/>
        </a:p>
      </dgm:t>
    </dgm:pt>
    <dgm:pt modelId="{4D8A986D-3287-427D-AE28-AFA6B5413AB0}" type="sibTrans" cxnId="{88012FD3-A53C-43E5-B5A8-39607FAC745B}">
      <dgm:prSet/>
      <dgm:spPr/>
      <dgm:t>
        <a:bodyPr/>
        <a:lstStyle/>
        <a:p>
          <a:endParaRPr lang="en-IN"/>
        </a:p>
      </dgm:t>
    </dgm:pt>
    <dgm:pt modelId="{BD4CCE18-9B4E-4F0E-B4A9-EDBCFA0BDE5E}" type="pres">
      <dgm:prSet presAssocID="{1E49148E-F545-4EAD-94A8-32E5ADE35623}" presName="Name0" presStyleCnt="0">
        <dgm:presLayoutVars>
          <dgm:dir/>
          <dgm:animLvl val="lvl"/>
          <dgm:resizeHandles val="exact"/>
        </dgm:presLayoutVars>
      </dgm:prSet>
      <dgm:spPr/>
    </dgm:pt>
    <dgm:pt modelId="{A04BE0B0-4506-4CD7-AB5A-AB79B6E3FCFE}" type="pres">
      <dgm:prSet presAssocID="{544AB96D-745F-4CD9-85EA-6E94E71CD811}" presName="parTxOnly" presStyleLbl="node1" presStyleIdx="0" presStyleCnt="3">
        <dgm:presLayoutVars>
          <dgm:chMax val="0"/>
          <dgm:chPref val="0"/>
          <dgm:bulletEnabled val="1"/>
        </dgm:presLayoutVars>
      </dgm:prSet>
      <dgm:spPr/>
      <dgm:t>
        <a:bodyPr/>
        <a:lstStyle/>
        <a:p>
          <a:endParaRPr lang="en-IN"/>
        </a:p>
      </dgm:t>
    </dgm:pt>
    <dgm:pt modelId="{1787C8D4-DB04-4617-B2C0-FB416AB028E9}" type="pres">
      <dgm:prSet presAssocID="{599EF0E1-579C-4EA9-A977-17D46C48510B}" presName="parTxOnlySpace" presStyleCnt="0"/>
      <dgm:spPr/>
    </dgm:pt>
    <dgm:pt modelId="{7529D700-FF39-4B99-A85A-6DEB71840EEC}" type="pres">
      <dgm:prSet presAssocID="{A3071541-CB70-4A2E-B333-B85E79E608D7}" presName="parTxOnly" presStyleLbl="node1" presStyleIdx="1" presStyleCnt="3">
        <dgm:presLayoutVars>
          <dgm:chMax val="0"/>
          <dgm:chPref val="0"/>
          <dgm:bulletEnabled val="1"/>
        </dgm:presLayoutVars>
      </dgm:prSet>
      <dgm:spPr/>
      <dgm:t>
        <a:bodyPr/>
        <a:lstStyle/>
        <a:p>
          <a:endParaRPr lang="en-IN"/>
        </a:p>
      </dgm:t>
    </dgm:pt>
    <dgm:pt modelId="{E39837E8-6CF0-46C1-8A59-A166E93DF1C9}" type="pres">
      <dgm:prSet presAssocID="{AFCE0BF3-66B0-4F95-B672-1CB807A1F494}" presName="parTxOnlySpace" presStyleCnt="0"/>
      <dgm:spPr/>
    </dgm:pt>
    <dgm:pt modelId="{D592D9B2-654D-411C-AE9E-1FF5D77BD07D}" type="pres">
      <dgm:prSet presAssocID="{27F47BBB-50A9-4821-8921-1DFB50F01804}" presName="parTxOnly" presStyleLbl="node1" presStyleIdx="2" presStyleCnt="3">
        <dgm:presLayoutVars>
          <dgm:chMax val="0"/>
          <dgm:chPref val="0"/>
          <dgm:bulletEnabled val="1"/>
        </dgm:presLayoutVars>
      </dgm:prSet>
      <dgm:spPr/>
      <dgm:t>
        <a:bodyPr/>
        <a:lstStyle/>
        <a:p>
          <a:endParaRPr lang="en-IN"/>
        </a:p>
      </dgm:t>
    </dgm:pt>
  </dgm:ptLst>
  <dgm:cxnLst>
    <dgm:cxn modelId="{B8666A98-DE13-4D57-BDF7-5127D92CCE05}" type="presOf" srcId="{27F47BBB-50A9-4821-8921-1DFB50F01804}" destId="{D592D9B2-654D-411C-AE9E-1FF5D77BD07D}" srcOrd="0" destOrd="0" presId="urn:microsoft.com/office/officeart/2005/8/layout/chevron1"/>
    <dgm:cxn modelId="{88012FD3-A53C-43E5-B5A8-39607FAC745B}" srcId="{1E49148E-F545-4EAD-94A8-32E5ADE35623}" destId="{27F47BBB-50A9-4821-8921-1DFB50F01804}" srcOrd="2" destOrd="0" parTransId="{133F87E4-07BE-4EFA-AD9F-3CCD7239BA67}" sibTransId="{4D8A986D-3287-427D-AE28-AFA6B5413AB0}"/>
    <dgm:cxn modelId="{FBCA4AFE-141C-4A26-95BC-F9BD92852616}" srcId="{1E49148E-F545-4EAD-94A8-32E5ADE35623}" destId="{A3071541-CB70-4A2E-B333-B85E79E608D7}" srcOrd="1" destOrd="0" parTransId="{FD6DDDD3-AD26-4C0D-9813-E51AEABBADAA}" sibTransId="{AFCE0BF3-66B0-4F95-B672-1CB807A1F494}"/>
    <dgm:cxn modelId="{3A519369-64BE-4875-8B1F-CD8B355F08B4}" type="presOf" srcId="{A3071541-CB70-4A2E-B333-B85E79E608D7}" destId="{7529D700-FF39-4B99-A85A-6DEB71840EEC}" srcOrd="0" destOrd="0" presId="urn:microsoft.com/office/officeart/2005/8/layout/chevron1"/>
    <dgm:cxn modelId="{D6F98F63-B551-498F-884E-106BE7583A49}" type="presOf" srcId="{544AB96D-745F-4CD9-85EA-6E94E71CD811}" destId="{A04BE0B0-4506-4CD7-AB5A-AB79B6E3FCFE}" srcOrd="0" destOrd="0" presId="urn:microsoft.com/office/officeart/2005/8/layout/chevron1"/>
    <dgm:cxn modelId="{A21EA5C3-6779-4D5E-B9A3-007EC19F9D10}" type="presOf" srcId="{1E49148E-F545-4EAD-94A8-32E5ADE35623}" destId="{BD4CCE18-9B4E-4F0E-B4A9-EDBCFA0BDE5E}" srcOrd="0" destOrd="0" presId="urn:microsoft.com/office/officeart/2005/8/layout/chevron1"/>
    <dgm:cxn modelId="{3EBEAB68-8696-4C33-986F-CCD054B9E949}" srcId="{1E49148E-F545-4EAD-94A8-32E5ADE35623}" destId="{544AB96D-745F-4CD9-85EA-6E94E71CD811}" srcOrd="0" destOrd="0" parTransId="{C4C7CE8C-F14B-4D06-B27E-533A3A42E162}" sibTransId="{599EF0E1-579C-4EA9-A977-17D46C48510B}"/>
    <dgm:cxn modelId="{4B04B5A8-8403-41A4-B4E4-316BBC65B6FD}" type="presParOf" srcId="{BD4CCE18-9B4E-4F0E-B4A9-EDBCFA0BDE5E}" destId="{A04BE0B0-4506-4CD7-AB5A-AB79B6E3FCFE}" srcOrd="0" destOrd="0" presId="urn:microsoft.com/office/officeart/2005/8/layout/chevron1"/>
    <dgm:cxn modelId="{AB7486A2-F2BC-4887-A475-CAD5D1EAB6AE}" type="presParOf" srcId="{BD4CCE18-9B4E-4F0E-B4A9-EDBCFA0BDE5E}" destId="{1787C8D4-DB04-4617-B2C0-FB416AB028E9}" srcOrd="1" destOrd="0" presId="urn:microsoft.com/office/officeart/2005/8/layout/chevron1"/>
    <dgm:cxn modelId="{37D47062-9B6D-4DF3-9714-957967402775}" type="presParOf" srcId="{BD4CCE18-9B4E-4F0E-B4A9-EDBCFA0BDE5E}" destId="{7529D700-FF39-4B99-A85A-6DEB71840EEC}" srcOrd="2" destOrd="0" presId="urn:microsoft.com/office/officeart/2005/8/layout/chevron1"/>
    <dgm:cxn modelId="{0AE5236D-6576-49B2-9D1B-E806C93A195B}" type="presParOf" srcId="{BD4CCE18-9B4E-4F0E-B4A9-EDBCFA0BDE5E}" destId="{E39837E8-6CF0-46C1-8A59-A166E93DF1C9}" srcOrd="3" destOrd="0" presId="urn:microsoft.com/office/officeart/2005/8/layout/chevron1"/>
    <dgm:cxn modelId="{50A267E1-2288-43DB-A807-E9CB6738CBFF}" type="presParOf" srcId="{BD4CCE18-9B4E-4F0E-B4A9-EDBCFA0BDE5E}" destId="{D592D9B2-654D-411C-AE9E-1FF5D77BD07D}" srcOrd="4"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49148E-F545-4EAD-94A8-32E5ADE35623}" type="doc">
      <dgm:prSet loTypeId="urn:microsoft.com/office/officeart/2005/8/layout/chevron1" loCatId="process" qsTypeId="urn:microsoft.com/office/officeart/2005/8/quickstyle/simple1" qsCatId="simple" csTypeId="urn:microsoft.com/office/officeart/2005/8/colors/accent1_2" csCatId="accent1" phldr="1"/>
      <dgm:spPr/>
    </dgm:pt>
    <dgm:pt modelId="{544AB96D-745F-4CD9-85EA-6E94E71CD811}">
      <dgm:prSet phldrT="[Text]"/>
      <dgm:spPr/>
      <dgm:t>
        <a:bodyPr/>
        <a:lstStyle/>
        <a:p>
          <a:r>
            <a:rPr lang="en-US" dirty="0" smtClean="0"/>
            <a:t>Customer Validation</a:t>
          </a:r>
          <a:endParaRPr lang="en-IN" dirty="0"/>
        </a:p>
      </dgm:t>
    </dgm:pt>
    <dgm:pt modelId="{C4C7CE8C-F14B-4D06-B27E-533A3A42E162}" type="parTrans" cxnId="{3EBEAB68-8696-4C33-986F-CCD054B9E949}">
      <dgm:prSet/>
      <dgm:spPr/>
      <dgm:t>
        <a:bodyPr/>
        <a:lstStyle/>
        <a:p>
          <a:endParaRPr lang="en-IN"/>
        </a:p>
      </dgm:t>
    </dgm:pt>
    <dgm:pt modelId="{599EF0E1-579C-4EA9-A977-17D46C48510B}" type="sibTrans" cxnId="{3EBEAB68-8696-4C33-986F-CCD054B9E949}">
      <dgm:prSet/>
      <dgm:spPr/>
      <dgm:t>
        <a:bodyPr/>
        <a:lstStyle/>
        <a:p>
          <a:endParaRPr lang="en-IN"/>
        </a:p>
      </dgm:t>
    </dgm:pt>
    <dgm:pt modelId="{A3071541-CB70-4A2E-B333-B85E79E608D7}">
      <dgm:prSet phldrT="[Text]"/>
      <dgm:spPr/>
      <dgm:t>
        <a:bodyPr/>
        <a:lstStyle/>
        <a:p>
          <a:r>
            <a:rPr lang="en-US" dirty="0" smtClean="0"/>
            <a:t>Customer Creation</a:t>
          </a:r>
          <a:endParaRPr lang="en-IN" dirty="0"/>
        </a:p>
      </dgm:t>
    </dgm:pt>
    <dgm:pt modelId="{FD6DDDD3-AD26-4C0D-9813-E51AEABBADAA}" type="parTrans" cxnId="{FBCA4AFE-141C-4A26-95BC-F9BD92852616}">
      <dgm:prSet/>
      <dgm:spPr/>
      <dgm:t>
        <a:bodyPr/>
        <a:lstStyle/>
        <a:p>
          <a:endParaRPr lang="en-IN"/>
        </a:p>
      </dgm:t>
    </dgm:pt>
    <dgm:pt modelId="{AFCE0BF3-66B0-4F95-B672-1CB807A1F494}" type="sibTrans" cxnId="{FBCA4AFE-141C-4A26-95BC-F9BD92852616}">
      <dgm:prSet/>
      <dgm:spPr/>
      <dgm:t>
        <a:bodyPr/>
        <a:lstStyle/>
        <a:p>
          <a:endParaRPr lang="en-IN"/>
        </a:p>
      </dgm:t>
    </dgm:pt>
    <dgm:pt modelId="{7F0A5F02-C0C0-400B-89C5-D2AE73802F60}">
      <dgm:prSet/>
      <dgm:spPr/>
      <dgm:t>
        <a:bodyPr/>
        <a:lstStyle/>
        <a:p>
          <a:r>
            <a:rPr lang="en-US" dirty="0" smtClean="0"/>
            <a:t>Company Building</a:t>
          </a:r>
          <a:endParaRPr lang="en-IN" dirty="0"/>
        </a:p>
      </dgm:t>
    </dgm:pt>
    <dgm:pt modelId="{F5D90F07-FD73-4FA2-BF2D-921420D50276}" type="parTrans" cxnId="{3448E3ED-9B04-4AD9-8EE6-E91623E3107B}">
      <dgm:prSet/>
      <dgm:spPr/>
      <dgm:t>
        <a:bodyPr/>
        <a:lstStyle/>
        <a:p>
          <a:endParaRPr lang="en-IN"/>
        </a:p>
      </dgm:t>
    </dgm:pt>
    <dgm:pt modelId="{B5E5F25C-A157-42E6-BC2D-1E75AF240092}" type="sibTrans" cxnId="{3448E3ED-9B04-4AD9-8EE6-E91623E3107B}">
      <dgm:prSet/>
      <dgm:spPr/>
      <dgm:t>
        <a:bodyPr/>
        <a:lstStyle/>
        <a:p>
          <a:endParaRPr lang="en-IN"/>
        </a:p>
      </dgm:t>
    </dgm:pt>
    <dgm:pt modelId="{BD4CCE18-9B4E-4F0E-B4A9-EDBCFA0BDE5E}" type="pres">
      <dgm:prSet presAssocID="{1E49148E-F545-4EAD-94A8-32E5ADE35623}" presName="Name0" presStyleCnt="0">
        <dgm:presLayoutVars>
          <dgm:dir/>
          <dgm:animLvl val="lvl"/>
          <dgm:resizeHandles val="exact"/>
        </dgm:presLayoutVars>
      </dgm:prSet>
      <dgm:spPr/>
    </dgm:pt>
    <dgm:pt modelId="{A04BE0B0-4506-4CD7-AB5A-AB79B6E3FCFE}" type="pres">
      <dgm:prSet presAssocID="{544AB96D-745F-4CD9-85EA-6E94E71CD811}" presName="parTxOnly" presStyleLbl="node1" presStyleIdx="0" presStyleCnt="3">
        <dgm:presLayoutVars>
          <dgm:chMax val="0"/>
          <dgm:chPref val="0"/>
          <dgm:bulletEnabled val="1"/>
        </dgm:presLayoutVars>
      </dgm:prSet>
      <dgm:spPr/>
      <dgm:t>
        <a:bodyPr/>
        <a:lstStyle/>
        <a:p>
          <a:endParaRPr lang="en-IN"/>
        </a:p>
      </dgm:t>
    </dgm:pt>
    <dgm:pt modelId="{1787C8D4-DB04-4617-B2C0-FB416AB028E9}" type="pres">
      <dgm:prSet presAssocID="{599EF0E1-579C-4EA9-A977-17D46C48510B}" presName="parTxOnlySpace" presStyleCnt="0"/>
      <dgm:spPr/>
    </dgm:pt>
    <dgm:pt modelId="{7529D700-FF39-4B99-A85A-6DEB71840EEC}" type="pres">
      <dgm:prSet presAssocID="{A3071541-CB70-4A2E-B333-B85E79E608D7}" presName="parTxOnly" presStyleLbl="node1" presStyleIdx="1" presStyleCnt="3">
        <dgm:presLayoutVars>
          <dgm:chMax val="0"/>
          <dgm:chPref val="0"/>
          <dgm:bulletEnabled val="1"/>
        </dgm:presLayoutVars>
      </dgm:prSet>
      <dgm:spPr/>
      <dgm:t>
        <a:bodyPr/>
        <a:lstStyle/>
        <a:p>
          <a:endParaRPr lang="en-IN"/>
        </a:p>
      </dgm:t>
    </dgm:pt>
    <dgm:pt modelId="{E39837E8-6CF0-46C1-8A59-A166E93DF1C9}" type="pres">
      <dgm:prSet presAssocID="{AFCE0BF3-66B0-4F95-B672-1CB807A1F494}" presName="parTxOnlySpace" presStyleCnt="0"/>
      <dgm:spPr/>
    </dgm:pt>
    <dgm:pt modelId="{1C4A7958-084D-4046-ACC4-6CD97732E56A}" type="pres">
      <dgm:prSet presAssocID="{7F0A5F02-C0C0-400B-89C5-D2AE73802F60}" presName="parTxOnly" presStyleLbl="node1" presStyleIdx="2" presStyleCnt="3">
        <dgm:presLayoutVars>
          <dgm:chMax val="0"/>
          <dgm:chPref val="0"/>
          <dgm:bulletEnabled val="1"/>
        </dgm:presLayoutVars>
      </dgm:prSet>
      <dgm:spPr/>
      <dgm:t>
        <a:bodyPr/>
        <a:lstStyle/>
        <a:p>
          <a:endParaRPr lang="en-IN"/>
        </a:p>
      </dgm:t>
    </dgm:pt>
  </dgm:ptLst>
  <dgm:cxnLst>
    <dgm:cxn modelId="{A97D8AE0-7FF6-4729-BE8B-42C120D1620F}" type="presOf" srcId="{1E49148E-F545-4EAD-94A8-32E5ADE35623}" destId="{BD4CCE18-9B4E-4F0E-B4A9-EDBCFA0BDE5E}" srcOrd="0" destOrd="0" presId="urn:microsoft.com/office/officeart/2005/8/layout/chevron1"/>
    <dgm:cxn modelId="{3448E3ED-9B04-4AD9-8EE6-E91623E3107B}" srcId="{1E49148E-F545-4EAD-94A8-32E5ADE35623}" destId="{7F0A5F02-C0C0-400B-89C5-D2AE73802F60}" srcOrd="2" destOrd="0" parTransId="{F5D90F07-FD73-4FA2-BF2D-921420D50276}" sibTransId="{B5E5F25C-A157-42E6-BC2D-1E75AF240092}"/>
    <dgm:cxn modelId="{FAA54C06-C219-4CDE-BFFB-235818D9A4A5}" type="presOf" srcId="{A3071541-CB70-4A2E-B333-B85E79E608D7}" destId="{7529D700-FF39-4B99-A85A-6DEB71840EEC}" srcOrd="0" destOrd="0" presId="urn:microsoft.com/office/officeart/2005/8/layout/chevron1"/>
    <dgm:cxn modelId="{FBCA4AFE-141C-4A26-95BC-F9BD92852616}" srcId="{1E49148E-F545-4EAD-94A8-32E5ADE35623}" destId="{A3071541-CB70-4A2E-B333-B85E79E608D7}" srcOrd="1" destOrd="0" parTransId="{FD6DDDD3-AD26-4C0D-9813-E51AEABBADAA}" sibTransId="{AFCE0BF3-66B0-4F95-B672-1CB807A1F494}"/>
    <dgm:cxn modelId="{340FF780-9D53-400E-AC74-CE402A7D48D2}" type="presOf" srcId="{544AB96D-745F-4CD9-85EA-6E94E71CD811}" destId="{A04BE0B0-4506-4CD7-AB5A-AB79B6E3FCFE}" srcOrd="0" destOrd="0" presId="urn:microsoft.com/office/officeart/2005/8/layout/chevron1"/>
    <dgm:cxn modelId="{03D4744B-41E2-4BE3-93E0-0F39F68A8F1F}" type="presOf" srcId="{7F0A5F02-C0C0-400B-89C5-D2AE73802F60}" destId="{1C4A7958-084D-4046-ACC4-6CD97732E56A}" srcOrd="0" destOrd="0" presId="urn:microsoft.com/office/officeart/2005/8/layout/chevron1"/>
    <dgm:cxn modelId="{3EBEAB68-8696-4C33-986F-CCD054B9E949}" srcId="{1E49148E-F545-4EAD-94A8-32E5ADE35623}" destId="{544AB96D-745F-4CD9-85EA-6E94E71CD811}" srcOrd="0" destOrd="0" parTransId="{C4C7CE8C-F14B-4D06-B27E-533A3A42E162}" sibTransId="{599EF0E1-579C-4EA9-A977-17D46C48510B}"/>
    <dgm:cxn modelId="{6F2DC5B6-F21A-4A14-A3F7-8ECE0461B27D}" type="presParOf" srcId="{BD4CCE18-9B4E-4F0E-B4A9-EDBCFA0BDE5E}" destId="{A04BE0B0-4506-4CD7-AB5A-AB79B6E3FCFE}" srcOrd="0" destOrd="0" presId="urn:microsoft.com/office/officeart/2005/8/layout/chevron1"/>
    <dgm:cxn modelId="{1D7A2765-F8FE-42EB-BF6C-760F9D3C45A9}" type="presParOf" srcId="{BD4CCE18-9B4E-4F0E-B4A9-EDBCFA0BDE5E}" destId="{1787C8D4-DB04-4617-B2C0-FB416AB028E9}" srcOrd="1" destOrd="0" presId="urn:microsoft.com/office/officeart/2005/8/layout/chevron1"/>
    <dgm:cxn modelId="{52B5595F-56AE-4CFF-B214-51B2FAB8432D}" type="presParOf" srcId="{BD4CCE18-9B4E-4F0E-B4A9-EDBCFA0BDE5E}" destId="{7529D700-FF39-4B99-A85A-6DEB71840EEC}" srcOrd="2" destOrd="0" presId="urn:microsoft.com/office/officeart/2005/8/layout/chevron1"/>
    <dgm:cxn modelId="{CB46BB90-479B-4F20-BC1A-D20F35379032}" type="presParOf" srcId="{BD4CCE18-9B4E-4F0E-B4A9-EDBCFA0BDE5E}" destId="{E39837E8-6CF0-46C1-8A59-A166E93DF1C9}" srcOrd="3" destOrd="0" presId="urn:microsoft.com/office/officeart/2005/8/layout/chevron1"/>
    <dgm:cxn modelId="{381006E7-021F-4BBD-9321-F069E8EC8898}" type="presParOf" srcId="{BD4CCE18-9B4E-4F0E-B4A9-EDBCFA0BDE5E}" destId="{1C4A7958-084D-4046-ACC4-6CD97732E56A}" srcOrd="4" destOrd="0" presId="urn:microsoft.com/office/officeart/2005/8/layout/chevron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E49148E-F545-4EAD-94A8-32E5ADE35623}" type="doc">
      <dgm:prSet loTypeId="urn:microsoft.com/office/officeart/2005/8/layout/chevron1" loCatId="process" qsTypeId="urn:microsoft.com/office/officeart/2005/8/quickstyle/simple1" qsCatId="simple" csTypeId="urn:microsoft.com/office/officeart/2005/8/colors/accent1_2" csCatId="accent1" phldr="1"/>
      <dgm:spPr/>
    </dgm:pt>
    <dgm:pt modelId="{544AB96D-745F-4CD9-85EA-6E94E71CD811}">
      <dgm:prSet phldrT="[Text]"/>
      <dgm:spPr/>
      <dgm:t>
        <a:bodyPr/>
        <a:lstStyle/>
        <a:p>
          <a:r>
            <a:rPr lang="en-US" dirty="0" smtClean="0"/>
            <a:t>Brooding</a:t>
          </a:r>
          <a:endParaRPr lang="en-IN" dirty="0"/>
        </a:p>
      </dgm:t>
    </dgm:pt>
    <dgm:pt modelId="{C4C7CE8C-F14B-4D06-B27E-533A3A42E162}" type="parTrans" cxnId="{3EBEAB68-8696-4C33-986F-CCD054B9E949}">
      <dgm:prSet/>
      <dgm:spPr/>
      <dgm:t>
        <a:bodyPr/>
        <a:lstStyle/>
        <a:p>
          <a:endParaRPr lang="en-IN"/>
        </a:p>
      </dgm:t>
    </dgm:pt>
    <dgm:pt modelId="{599EF0E1-579C-4EA9-A977-17D46C48510B}" type="sibTrans" cxnId="{3EBEAB68-8696-4C33-986F-CCD054B9E949}">
      <dgm:prSet/>
      <dgm:spPr/>
      <dgm:t>
        <a:bodyPr/>
        <a:lstStyle/>
        <a:p>
          <a:endParaRPr lang="en-IN"/>
        </a:p>
      </dgm:t>
    </dgm:pt>
    <dgm:pt modelId="{A3071541-CB70-4A2E-B333-B85E79E608D7}">
      <dgm:prSet phldrT="[Text]"/>
      <dgm:spPr>
        <a:solidFill>
          <a:schemeClr val="accent1">
            <a:hueOff val="0"/>
            <a:satOff val="0"/>
            <a:lumOff val="0"/>
            <a:alpha val="36000"/>
          </a:schemeClr>
        </a:solidFill>
      </dgm:spPr>
      <dgm:t>
        <a:bodyPr/>
        <a:lstStyle/>
        <a:p>
          <a:r>
            <a:rPr lang="en-US" dirty="0" smtClean="0"/>
            <a:t>The Plunge</a:t>
          </a:r>
          <a:endParaRPr lang="en-IN" dirty="0"/>
        </a:p>
      </dgm:t>
    </dgm:pt>
    <dgm:pt modelId="{FD6DDDD3-AD26-4C0D-9813-E51AEABBADAA}" type="parTrans" cxnId="{FBCA4AFE-141C-4A26-95BC-F9BD92852616}">
      <dgm:prSet/>
      <dgm:spPr/>
      <dgm:t>
        <a:bodyPr/>
        <a:lstStyle/>
        <a:p>
          <a:endParaRPr lang="en-IN"/>
        </a:p>
      </dgm:t>
    </dgm:pt>
    <dgm:pt modelId="{AFCE0BF3-66B0-4F95-B672-1CB807A1F494}" type="sibTrans" cxnId="{FBCA4AFE-141C-4A26-95BC-F9BD92852616}">
      <dgm:prSet/>
      <dgm:spPr/>
      <dgm:t>
        <a:bodyPr/>
        <a:lstStyle/>
        <a:p>
          <a:endParaRPr lang="en-IN"/>
        </a:p>
      </dgm:t>
    </dgm:pt>
    <dgm:pt modelId="{27F47BBB-50A9-4821-8921-1DFB50F01804}">
      <dgm:prSet phldrT="[Text]"/>
      <dgm:spPr>
        <a:solidFill>
          <a:schemeClr val="accent1">
            <a:hueOff val="0"/>
            <a:satOff val="0"/>
            <a:lumOff val="0"/>
            <a:alpha val="36000"/>
          </a:schemeClr>
        </a:solidFill>
      </dgm:spPr>
      <dgm:t>
        <a:bodyPr/>
        <a:lstStyle/>
        <a:p>
          <a:r>
            <a:rPr lang="en-US" dirty="0" smtClean="0"/>
            <a:t>Customer Discovery</a:t>
          </a:r>
          <a:endParaRPr lang="en-IN" dirty="0"/>
        </a:p>
      </dgm:t>
    </dgm:pt>
    <dgm:pt modelId="{133F87E4-07BE-4EFA-AD9F-3CCD7239BA67}" type="parTrans" cxnId="{88012FD3-A53C-43E5-B5A8-39607FAC745B}">
      <dgm:prSet/>
      <dgm:spPr/>
      <dgm:t>
        <a:bodyPr/>
        <a:lstStyle/>
        <a:p>
          <a:endParaRPr lang="en-IN"/>
        </a:p>
      </dgm:t>
    </dgm:pt>
    <dgm:pt modelId="{4D8A986D-3287-427D-AE28-AFA6B5413AB0}" type="sibTrans" cxnId="{88012FD3-A53C-43E5-B5A8-39607FAC745B}">
      <dgm:prSet/>
      <dgm:spPr/>
      <dgm:t>
        <a:bodyPr/>
        <a:lstStyle/>
        <a:p>
          <a:endParaRPr lang="en-IN"/>
        </a:p>
      </dgm:t>
    </dgm:pt>
    <dgm:pt modelId="{BD4CCE18-9B4E-4F0E-B4A9-EDBCFA0BDE5E}" type="pres">
      <dgm:prSet presAssocID="{1E49148E-F545-4EAD-94A8-32E5ADE35623}" presName="Name0" presStyleCnt="0">
        <dgm:presLayoutVars>
          <dgm:dir/>
          <dgm:animLvl val="lvl"/>
          <dgm:resizeHandles val="exact"/>
        </dgm:presLayoutVars>
      </dgm:prSet>
      <dgm:spPr/>
    </dgm:pt>
    <dgm:pt modelId="{A04BE0B0-4506-4CD7-AB5A-AB79B6E3FCFE}" type="pres">
      <dgm:prSet presAssocID="{544AB96D-745F-4CD9-85EA-6E94E71CD811}" presName="parTxOnly" presStyleLbl="node1" presStyleIdx="0" presStyleCnt="3">
        <dgm:presLayoutVars>
          <dgm:chMax val="0"/>
          <dgm:chPref val="0"/>
          <dgm:bulletEnabled val="1"/>
        </dgm:presLayoutVars>
      </dgm:prSet>
      <dgm:spPr/>
      <dgm:t>
        <a:bodyPr/>
        <a:lstStyle/>
        <a:p>
          <a:endParaRPr lang="en-IN"/>
        </a:p>
      </dgm:t>
    </dgm:pt>
    <dgm:pt modelId="{1787C8D4-DB04-4617-B2C0-FB416AB028E9}" type="pres">
      <dgm:prSet presAssocID="{599EF0E1-579C-4EA9-A977-17D46C48510B}" presName="parTxOnlySpace" presStyleCnt="0"/>
      <dgm:spPr/>
    </dgm:pt>
    <dgm:pt modelId="{7529D700-FF39-4B99-A85A-6DEB71840EEC}" type="pres">
      <dgm:prSet presAssocID="{A3071541-CB70-4A2E-B333-B85E79E608D7}" presName="parTxOnly" presStyleLbl="node1" presStyleIdx="1" presStyleCnt="3">
        <dgm:presLayoutVars>
          <dgm:chMax val="0"/>
          <dgm:chPref val="0"/>
          <dgm:bulletEnabled val="1"/>
        </dgm:presLayoutVars>
      </dgm:prSet>
      <dgm:spPr/>
      <dgm:t>
        <a:bodyPr/>
        <a:lstStyle/>
        <a:p>
          <a:endParaRPr lang="en-IN"/>
        </a:p>
      </dgm:t>
    </dgm:pt>
    <dgm:pt modelId="{E39837E8-6CF0-46C1-8A59-A166E93DF1C9}" type="pres">
      <dgm:prSet presAssocID="{AFCE0BF3-66B0-4F95-B672-1CB807A1F494}" presName="parTxOnlySpace" presStyleCnt="0"/>
      <dgm:spPr/>
    </dgm:pt>
    <dgm:pt modelId="{D592D9B2-654D-411C-AE9E-1FF5D77BD07D}" type="pres">
      <dgm:prSet presAssocID="{27F47BBB-50A9-4821-8921-1DFB50F01804}" presName="parTxOnly" presStyleLbl="node1" presStyleIdx="2" presStyleCnt="3">
        <dgm:presLayoutVars>
          <dgm:chMax val="0"/>
          <dgm:chPref val="0"/>
          <dgm:bulletEnabled val="1"/>
        </dgm:presLayoutVars>
      </dgm:prSet>
      <dgm:spPr/>
      <dgm:t>
        <a:bodyPr/>
        <a:lstStyle/>
        <a:p>
          <a:endParaRPr lang="en-IN"/>
        </a:p>
      </dgm:t>
    </dgm:pt>
  </dgm:ptLst>
  <dgm:cxnLst>
    <dgm:cxn modelId="{88012FD3-A53C-43E5-B5A8-39607FAC745B}" srcId="{1E49148E-F545-4EAD-94A8-32E5ADE35623}" destId="{27F47BBB-50A9-4821-8921-1DFB50F01804}" srcOrd="2" destOrd="0" parTransId="{133F87E4-07BE-4EFA-AD9F-3CCD7239BA67}" sibTransId="{4D8A986D-3287-427D-AE28-AFA6B5413AB0}"/>
    <dgm:cxn modelId="{FBCA4AFE-141C-4A26-95BC-F9BD92852616}" srcId="{1E49148E-F545-4EAD-94A8-32E5ADE35623}" destId="{A3071541-CB70-4A2E-B333-B85E79E608D7}" srcOrd="1" destOrd="0" parTransId="{FD6DDDD3-AD26-4C0D-9813-E51AEABBADAA}" sibTransId="{AFCE0BF3-66B0-4F95-B672-1CB807A1F494}"/>
    <dgm:cxn modelId="{7C8BECC8-97A8-41E5-AD53-8CBA28B68FD2}" type="presOf" srcId="{1E49148E-F545-4EAD-94A8-32E5ADE35623}" destId="{BD4CCE18-9B4E-4F0E-B4A9-EDBCFA0BDE5E}" srcOrd="0" destOrd="0" presId="urn:microsoft.com/office/officeart/2005/8/layout/chevron1"/>
    <dgm:cxn modelId="{9C5A1BDE-42BF-49A2-8625-6514425F99C1}" type="presOf" srcId="{A3071541-CB70-4A2E-B333-B85E79E608D7}" destId="{7529D700-FF39-4B99-A85A-6DEB71840EEC}" srcOrd="0" destOrd="0" presId="urn:microsoft.com/office/officeart/2005/8/layout/chevron1"/>
    <dgm:cxn modelId="{9651649E-AA74-4537-95A0-05B130C5F565}" type="presOf" srcId="{544AB96D-745F-4CD9-85EA-6E94E71CD811}" destId="{A04BE0B0-4506-4CD7-AB5A-AB79B6E3FCFE}" srcOrd="0" destOrd="0" presId="urn:microsoft.com/office/officeart/2005/8/layout/chevron1"/>
    <dgm:cxn modelId="{5274FB64-CC04-4B34-A9BB-3C8BE5AEAD20}" type="presOf" srcId="{27F47BBB-50A9-4821-8921-1DFB50F01804}" destId="{D592D9B2-654D-411C-AE9E-1FF5D77BD07D}" srcOrd="0" destOrd="0" presId="urn:microsoft.com/office/officeart/2005/8/layout/chevron1"/>
    <dgm:cxn modelId="{3EBEAB68-8696-4C33-986F-CCD054B9E949}" srcId="{1E49148E-F545-4EAD-94A8-32E5ADE35623}" destId="{544AB96D-745F-4CD9-85EA-6E94E71CD811}" srcOrd="0" destOrd="0" parTransId="{C4C7CE8C-F14B-4D06-B27E-533A3A42E162}" sibTransId="{599EF0E1-579C-4EA9-A977-17D46C48510B}"/>
    <dgm:cxn modelId="{385C45C2-CC57-4134-9F90-D0941554A5A0}" type="presParOf" srcId="{BD4CCE18-9B4E-4F0E-B4A9-EDBCFA0BDE5E}" destId="{A04BE0B0-4506-4CD7-AB5A-AB79B6E3FCFE}" srcOrd="0" destOrd="0" presId="urn:microsoft.com/office/officeart/2005/8/layout/chevron1"/>
    <dgm:cxn modelId="{4D52BDB0-DB2F-4CF7-B0F8-03A7FFC26699}" type="presParOf" srcId="{BD4CCE18-9B4E-4F0E-B4A9-EDBCFA0BDE5E}" destId="{1787C8D4-DB04-4617-B2C0-FB416AB028E9}" srcOrd="1" destOrd="0" presId="urn:microsoft.com/office/officeart/2005/8/layout/chevron1"/>
    <dgm:cxn modelId="{E1749AB4-FD74-4FEE-871B-7B61EE58B63F}" type="presParOf" srcId="{BD4CCE18-9B4E-4F0E-B4A9-EDBCFA0BDE5E}" destId="{7529D700-FF39-4B99-A85A-6DEB71840EEC}" srcOrd="2" destOrd="0" presId="urn:microsoft.com/office/officeart/2005/8/layout/chevron1"/>
    <dgm:cxn modelId="{118F110F-E405-46CC-9666-082B0818E3FD}" type="presParOf" srcId="{BD4CCE18-9B4E-4F0E-B4A9-EDBCFA0BDE5E}" destId="{E39837E8-6CF0-46C1-8A59-A166E93DF1C9}" srcOrd="3" destOrd="0" presId="urn:microsoft.com/office/officeart/2005/8/layout/chevron1"/>
    <dgm:cxn modelId="{5EBD6D98-7489-49ED-BE15-DC1AE44BB5D9}" type="presParOf" srcId="{BD4CCE18-9B4E-4F0E-B4A9-EDBCFA0BDE5E}" destId="{D592D9B2-654D-411C-AE9E-1FF5D77BD07D}" srcOrd="4"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E49148E-F545-4EAD-94A8-32E5ADE35623}" type="doc">
      <dgm:prSet loTypeId="urn:microsoft.com/office/officeart/2005/8/layout/chevron1" loCatId="process" qsTypeId="urn:microsoft.com/office/officeart/2005/8/quickstyle/simple1" qsCatId="simple" csTypeId="urn:microsoft.com/office/officeart/2005/8/colors/accent1_2" csCatId="accent1" phldr="1"/>
      <dgm:spPr/>
    </dgm:pt>
    <dgm:pt modelId="{544AB96D-745F-4CD9-85EA-6E94E71CD811}">
      <dgm:prSet phldrT="[Text]"/>
      <dgm:spPr>
        <a:solidFill>
          <a:schemeClr val="accent1">
            <a:hueOff val="0"/>
            <a:satOff val="0"/>
            <a:lumOff val="0"/>
            <a:alpha val="36000"/>
          </a:schemeClr>
        </a:solidFill>
      </dgm:spPr>
      <dgm:t>
        <a:bodyPr/>
        <a:lstStyle/>
        <a:p>
          <a:r>
            <a:rPr lang="en-US" dirty="0" smtClean="0"/>
            <a:t>Brooding</a:t>
          </a:r>
          <a:endParaRPr lang="en-IN" dirty="0"/>
        </a:p>
      </dgm:t>
    </dgm:pt>
    <dgm:pt modelId="{C4C7CE8C-F14B-4D06-B27E-533A3A42E162}" type="parTrans" cxnId="{3EBEAB68-8696-4C33-986F-CCD054B9E949}">
      <dgm:prSet/>
      <dgm:spPr/>
      <dgm:t>
        <a:bodyPr/>
        <a:lstStyle/>
        <a:p>
          <a:endParaRPr lang="en-IN"/>
        </a:p>
      </dgm:t>
    </dgm:pt>
    <dgm:pt modelId="{599EF0E1-579C-4EA9-A977-17D46C48510B}" type="sibTrans" cxnId="{3EBEAB68-8696-4C33-986F-CCD054B9E949}">
      <dgm:prSet/>
      <dgm:spPr/>
      <dgm:t>
        <a:bodyPr/>
        <a:lstStyle/>
        <a:p>
          <a:endParaRPr lang="en-IN"/>
        </a:p>
      </dgm:t>
    </dgm:pt>
    <dgm:pt modelId="{A3071541-CB70-4A2E-B333-B85E79E608D7}">
      <dgm:prSet phldrT="[Text]"/>
      <dgm:spPr>
        <a:solidFill>
          <a:schemeClr val="accent1">
            <a:hueOff val="0"/>
            <a:satOff val="0"/>
            <a:lumOff val="0"/>
          </a:schemeClr>
        </a:solidFill>
      </dgm:spPr>
      <dgm:t>
        <a:bodyPr/>
        <a:lstStyle/>
        <a:p>
          <a:r>
            <a:rPr lang="en-US" dirty="0" smtClean="0"/>
            <a:t>The Plunge</a:t>
          </a:r>
          <a:endParaRPr lang="en-IN" dirty="0"/>
        </a:p>
      </dgm:t>
    </dgm:pt>
    <dgm:pt modelId="{FD6DDDD3-AD26-4C0D-9813-E51AEABBADAA}" type="parTrans" cxnId="{FBCA4AFE-141C-4A26-95BC-F9BD92852616}">
      <dgm:prSet/>
      <dgm:spPr/>
      <dgm:t>
        <a:bodyPr/>
        <a:lstStyle/>
        <a:p>
          <a:endParaRPr lang="en-IN"/>
        </a:p>
      </dgm:t>
    </dgm:pt>
    <dgm:pt modelId="{AFCE0BF3-66B0-4F95-B672-1CB807A1F494}" type="sibTrans" cxnId="{FBCA4AFE-141C-4A26-95BC-F9BD92852616}">
      <dgm:prSet/>
      <dgm:spPr/>
      <dgm:t>
        <a:bodyPr/>
        <a:lstStyle/>
        <a:p>
          <a:endParaRPr lang="en-IN"/>
        </a:p>
      </dgm:t>
    </dgm:pt>
    <dgm:pt modelId="{27F47BBB-50A9-4821-8921-1DFB50F01804}">
      <dgm:prSet phldrT="[Text]"/>
      <dgm:spPr>
        <a:solidFill>
          <a:schemeClr val="accent1">
            <a:hueOff val="0"/>
            <a:satOff val="0"/>
            <a:lumOff val="0"/>
            <a:alpha val="36000"/>
          </a:schemeClr>
        </a:solidFill>
      </dgm:spPr>
      <dgm:t>
        <a:bodyPr/>
        <a:lstStyle/>
        <a:p>
          <a:r>
            <a:rPr lang="en-US" dirty="0" smtClean="0"/>
            <a:t>Customer Discovery</a:t>
          </a:r>
          <a:endParaRPr lang="en-IN" dirty="0"/>
        </a:p>
      </dgm:t>
    </dgm:pt>
    <dgm:pt modelId="{133F87E4-07BE-4EFA-AD9F-3CCD7239BA67}" type="parTrans" cxnId="{88012FD3-A53C-43E5-B5A8-39607FAC745B}">
      <dgm:prSet/>
      <dgm:spPr/>
      <dgm:t>
        <a:bodyPr/>
        <a:lstStyle/>
        <a:p>
          <a:endParaRPr lang="en-IN"/>
        </a:p>
      </dgm:t>
    </dgm:pt>
    <dgm:pt modelId="{4D8A986D-3287-427D-AE28-AFA6B5413AB0}" type="sibTrans" cxnId="{88012FD3-A53C-43E5-B5A8-39607FAC745B}">
      <dgm:prSet/>
      <dgm:spPr/>
      <dgm:t>
        <a:bodyPr/>
        <a:lstStyle/>
        <a:p>
          <a:endParaRPr lang="en-IN"/>
        </a:p>
      </dgm:t>
    </dgm:pt>
    <dgm:pt modelId="{BD4CCE18-9B4E-4F0E-B4A9-EDBCFA0BDE5E}" type="pres">
      <dgm:prSet presAssocID="{1E49148E-F545-4EAD-94A8-32E5ADE35623}" presName="Name0" presStyleCnt="0">
        <dgm:presLayoutVars>
          <dgm:dir/>
          <dgm:animLvl val="lvl"/>
          <dgm:resizeHandles val="exact"/>
        </dgm:presLayoutVars>
      </dgm:prSet>
      <dgm:spPr/>
    </dgm:pt>
    <dgm:pt modelId="{A04BE0B0-4506-4CD7-AB5A-AB79B6E3FCFE}" type="pres">
      <dgm:prSet presAssocID="{544AB96D-745F-4CD9-85EA-6E94E71CD811}" presName="parTxOnly" presStyleLbl="node1" presStyleIdx="0" presStyleCnt="3">
        <dgm:presLayoutVars>
          <dgm:chMax val="0"/>
          <dgm:chPref val="0"/>
          <dgm:bulletEnabled val="1"/>
        </dgm:presLayoutVars>
      </dgm:prSet>
      <dgm:spPr/>
      <dgm:t>
        <a:bodyPr/>
        <a:lstStyle/>
        <a:p>
          <a:endParaRPr lang="en-IN"/>
        </a:p>
      </dgm:t>
    </dgm:pt>
    <dgm:pt modelId="{1787C8D4-DB04-4617-B2C0-FB416AB028E9}" type="pres">
      <dgm:prSet presAssocID="{599EF0E1-579C-4EA9-A977-17D46C48510B}" presName="parTxOnlySpace" presStyleCnt="0"/>
      <dgm:spPr/>
    </dgm:pt>
    <dgm:pt modelId="{7529D700-FF39-4B99-A85A-6DEB71840EEC}" type="pres">
      <dgm:prSet presAssocID="{A3071541-CB70-4A2E-B333-B85E79E608D7}" presName="parTxOnly" presStyleLbl="node1" presStyleIdx="1" presStyleCnt="3">
        <dgm:presLayoutVars>
          <dgm:chMax val="0"/>
          <dgm:chPref val="0"/>
          <dgm:bulletEnabled val="1"/>
        </dgm:presLayoutVars>
      </dgm:prSet>
      <dgm:spPr/>
      <dgm:t>
        <a:bodyPr/>
        <a:lstStyle/>
        <a:p>
          <a:endParaRPr lang="en-IN"/>
        </a:p>
      </dgm:t>
    </dgm:pt>
    <dgm:pt modelId="{E39837E8-6CF0-46C1-8A59-A166E93DF1C9}" type="pres">
      <dgm:prSet presAssocID="{AFCE0BF3-66B0-4F95-B672-1CB807A1F494}" presName="parTxOnlySpace" presStyleCnt="0"/>
      <dgm:spPr/>
    </dgm:pt>
    <dgm:pt modelId="{D592D9B2-654D-411C-AE9E-1FF5D77BD07D}" type="pres">
      <dgm:prSet presAssocID="{27F47BBB-50A9-4821-8921-1DFB50F01804}" presName="parTxOnly" presStyleLbl="node1" presStyleIdx="2" presStyleCnt="3">
        <dgm:presLayoutVars>
          <dgm:chMax val="0"/>
          <dgm:chPref val="0"/>
          <dgm:bulletEnabled val="1"/>
        </dgm:presLayoutVars>
      </dgm:prSet>
      <dgm:spPr/>
      <dgm:t>
        <a:bodyPr/>
        <a:lstStyle/>
        <a:p>
          <a:endParaRPr lang="en-IN"/>
        </a:p>
      </dgm:t>
    </dgm:pt>
  </dgm:ptLst>
  <dgm:cxnLst>
    <dgm:cxn modelId="{AE36040A-2563-488A-842D-5D33A98BD1EA}" type="presOf" srcId="{A3071541-CB70-4A2E-B333-B85E79E608D7}" destId="{7529D700-FF39-4B99-A85A-6DEB71840EEC}" srcOrd="0" destOrd="0" presId="urn:microsoft.com/office/officeart/2005/8/layout/chevron1"/>
    <dgm:cxn modelId="{88012FD3-A53C-43E5-B5A8-39607FAC745B}" srcId="{1E49148E-F545-4EAD-94A8-32E5ADE35623}" destId="{27F47BBB-50A9-4821-8921-1DFB50F01804}" srcOrd="2" destOrd="0" parTransId="{133F87E4-07BE-4EFA-AD9F-3CCD7239BA67}" sibTransId="{4D8A986D-3287-427D-AE28-AFA6B5413AB0}"/>
    <dgm:cxn modelId="{FBCA4AFE-141C-4A26-95BC-F9BD92852616}" srcId="{1E49148E-F545-4EAD-94A8-32E5ADE35623}" destId="{A3071541-CB70-4A2E-B333-B85E79E608D7}" srcOrd="1" destOrd="0" parTransId="{FD6DDDD3-AD26-4C0D-9813-E51AEABBADAA}" sibTransId="{AFCE0BF3-66B0-4F95-B672-1CB807A1F494}"/>
    <dgm:cxn modelId="{EFFEFB2F-CB2D-4DBF-89B3-D736AC715B8F}" type="presOf" srcId="{1E49148E-F545-4EAD-94A8-32E5ADE35623}" destId="{BD4CCE18-9B4E-4F0E-B4A9-EDBCFA0BDE5E}" srcOrd="0" destOrd="0" presId="urn:microsoft.com/office/officeart/2005/8/layout/chevron1"/>
    <dgm:cxn modelId="{5BD9863B-625B-4271-B0BD-BA1EDC9DC59E}" type="presOf" srcId="{27F47BBB-50A9-4821-8921-1DFB50F01804}" destId="{D592D9B2-654D-411C-AE9E-1FF5D77BD07D}" srcOrd="0" destOrd="0" presId="urn:microsoft.com/office/officeart/2005/8/layout/chevron1"/>
    <dgm:cxn modelId="{021A1063-A012-4158-B084-3D0C1148AB4C}" type="presOf" srcId="{544AB96D-745F-4CD9-85EA-6E94E71CD811}" destId="{A04BE0B0-4506-4CD7-AB5A-AB79B6E3FCFE}" srcOrd="0" destOrd="0" presId="urn:microsoft.com/office/officeart/2005/8/layout/chevron1"/>
    <dgm:cxn modelId="{3EBEAB68-8696-4C33-986F-CCD054B9E949}" srcId="{1E49148E-F545-4EAD-94A8-32E5ADE35623}" destId="{544AB96D-745F-4CD9-85EA-6E94E71CD811}" srcOrd="0" destOrd="0" parTransId="{C4C7CE8C-F14B-4D06-B27E-533A3A42E162}" sibTransId="{599EF0E1-579C-4EA9-A977-17D46C48510B}"/>
    <dgm:cxn modelId="{346426A7-36F2-4E0F-872D-7F34E18FE66D}" type="presParOf" srcId="{BD4CCE18-9B4E-4F0E-B4A9-EDBCFA0BDE5E}" destId="{A04BE0B0-4506-4CD7-AB5A-AB79B6E3FCFE}" srcOrd="0" destOrd="0" presId="urn:microsoft.com/office/officeart/2005/8/layout/chevron1"/>
    <dgm:cxn modelId="{9F0D858D-D5D7-4E9E-B4BC-F2141C3EFA03}" type="presParOf" srcId="{BD4CCE18-9B4E-4F0E-B4A9-EDBCFA0BDE5E}" destId="{1787C8D4-DB04-4617-B2C0-FB416AB028E9}" srcOrd="1" destOrd="0" presId="urn:microsoft.com/office/officeart/2005/8/layout/chevron1"/>
    <dgm:cxn modelId="{48F99E46-7A6C-4332-A0E9-B428CAD5C0F1}" type="presParOf" srcId="{BD4CCE18-9B4E-4F0E-B4A9-EDBCFA0BDE5E}" destId="{7529D700-FF39-4B99-A85A-6DEB71840EEC}" srcOrd="2" destOrd="0" presId="urn:microsoft.com/office/officeart/2005/8/layout/chevron1"/>
    <dgm:cxn modelId="{C844BFB7-4905-48B4-942B-98C976728C53}" type="presParOf" srcId="{BD4CCE18-9B4E-4F0E-B4A9-EDBCFA0BDE5E}" destId="{E39837E8-6CF0-46C1-8A59-A166E93DF1C9}" srcOrd="3" destOrd="0" presId="urn:microsoft.com/office/officeart/2005/8/layout/chevron1"/>
    <dgm:cxn modelId="{DB046066-4542-4CA6-B629-D651D371B96B}" type="presParOf" srcId="{BD4CCE18-9B4E-4F0E-B4A9-EDBCFA0BDE5E}" destId="{D592D9B2-654D-411C-AE9E-1FF5D77BD07D}" srcOrd="4"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E49148E-F545-4EAD-94A8-32E5ADE35623}" type="doc">
      <dgm:prSet loTypeId="urn:microsoft.com/office/officeart/2005/8/layout/chevron1" loCatId="process" qsTypeId="urn:microsoft.com/office/officeart/2005/8/quickstyle/simple1" qsCatId="simple" csTypeId="urn:microsoft.com/office/officeart/2005/8/colors/accent1_2" csCatId="accent1" phldr="1"/>
      <dgm:spPr/>
    </dgm:pt>
    <dgm:pt modelId="{544AB96D-745F-4CD9-85EA-6E94E71CD811}">
      <dgm:prSet phldrT="[Text]"/>
      <dgm:spPr>
        <a:solidFill>
          <a:schemeClr val="accent1">
            <a:hueOff val="0"/>
            <a:satOff val="0"/>
            <a:lumOff val="0"/>
            <a:alpha val="36000"/>
          </a:schemeClr>
        </a:solidFill>
      </dgm:spPr>
      <dgm:t>
        <a:bodyPr/>
        <a:lstStyle/>
        <a:p>
          <a:r>
            <a:rPr lang="en-US" dirty="0" smtClean="0"/>
            <a:t>Brooding</a:t>
          </a:r>
          <a:endParaRPr lang="en-IN" dirty="0"/>
        </a:p>
      </dgm:t>
    </dgm:pt>
    <dgm:pt modelId="{C4C7CE8C-F14B-4D06-B27E-533A3A42E162}" type="parTrans" cxnId="{3EBEAB68-8696-4C33-986F-CCD054B9E949}">
      <dgm:prSet/>
      <dgm:spPr/>
      <dgm:t>
        <a:bodyPr/>
        <a:lstStyle/>
        <a:p>
          <a:endParaRPr lang="en-IN"/>
        </a:p>
      </dgm:t>
    </dgm:pt>
    <dgm:pt modelId="{599EF0E1-579C-4EA9-A977-17D46C48510B}" type="sibTrans" cxnId="{3EBEAB68-8696-4C33-986F-CCD054B9E949}">
      <dgm:prSet/>
      <dgm:spPr/>
      <dgm:t>
        <a:bodyPr/>
        <a:lstStyle/>
        <a:p>
          <a:endParaRPr lang="en-IN"/>
        </a:p>
      </dgm:t>
    </dgm:pt>
    <dgm:pt modelId="{A3071541-CB70-4A2E-B333-B85E79E608D7}">
      <dgm:prSet phldrT="[Text]"/>
      <dgm:spPr>
        <a:solidFill>
          <a:schemeClr val="accent1">
            <a:hueOff val="0"/>
            <a:satOff val="0"/>
            <a:lumOff val="0"/>
            <a:alpha val="36000"/>
          </a:schemeClr>
        </a:solidFill>
      </dgm:spPr>
      <dgm:t>
        <a:bodyPr/>
        <a:lstStyle/>
        <a:p>
          <a:r>
            <a:rPr lang="en-US" dirty="0" smtClean="0"/>
            <a:t>The Plunge</a:t>
          </a:r>
          <a:endParaRPr lang="en-IN" dirty="0"/>
        </a:p>
      </dgm:t>
    </dgm:pt>
    <dgm:pt modelId="{FD6DDDD3-AD26-4C0D-9813-E51AEABBADAA}" type="parTrans" cxnId="{FBCA4AFE-141C-4A26-95BC-F9BD92852616}">
      <dgm:prSet/>
      <dgm:spPr/>
      <dgm:t>
        <a:bodyPr/>
        <a:lstStyle/>
        <a:p>
          <a:endParaRPr lang="en-IN"/>
        </a:p>
      </dgm:t>
    </dgm:pt>
    <dgm:pt modelId="{AFCE0BF3-66B0-4F95-B672-1CB807A1F494}" type="sibTrans" cxnId="{FBCA4AFE-141C-4A26-95BC-F9BD92852616}">
      <dgm:prSet/>
      <dgm:spPr/>
      <dgm:t>
        <a:bodyPr/>
        <a:lstStyle/>
        <a:p>
          <a:endParaRPr lang="en-IN"/>
        </a:p>
      </dgm:t>
    </dgm:pt>
    <dgm:pt modelId="{27F47BBB-50A9-4821-8921-1DFB50F01804}">
      <dgm:prSet phldrT="[Text]"/>
      <dgm:spPr>
        <a:solidFill>
          <a:schemeClr val="accent1">
            <a:hueOff val="0"/>
            <a:satOff val="0"/>
            <a:lumOff val="0"/>
          </a:schemeClr>
        </a:solidFill>
      </dgm:spPr>
      <dgm:t>
        <a:bodyPr/>
        <a:lstStyle/>
        <a:p>
          <a:r>
            <a:rPr lang="en-US" dirty="0" smtClean="0"/>
            <a:t>Customer Discovery</a:t>
          </a:r>
          <a:endParaRPr lang="en-IN" dirty="0"/>
        </a:p>
      </dgm:t>
    </dgm:pt>
    <dgm:pt modelId="{133F87E4-07BE-4EFA-AD9F-3CCD7239BA67}" type="parTrans" cxnId="{88012FD3-A53C-43E5-B5A8-39607FAC745B}">
      <dgm:prSet/>
      <dgm:spPr/>
      <dgm:t>
        <a:bodyPr/>
        <a:lstStyle/>
        <a:p>
          <a:endParaRPr lang="en-IN"/>
        </a:p>
      </dgm:t>
    </dgm:pt>
    <dgm:pt modelId="{4D8A986D-3287-427D-AE28-AFA6B5413AB0}" type="sibTrans" cxnId="{88012FD3-A53C-43E5-B5A8-39607FAC745B}">
      <dgm:prSet/>
      <dgm:spPr/>
      <dgm:t>
        <a:bodyPr/>
        <a:lstStyle/>
        <a:p>
          <a:endParaRPr lang="en-IN"/>
        </a:p>
      </dgm:t>
    </dgm:pt>
    <dgm:pt modelId="{BD4CCE18-9B4E-4F0E-B4A9-EDBCFA0BDE5E}" type="pres">
      <dgm:prSet presAssocID="{1E49148E-F545-4EAD-94A8-32E5ADE35623}" presName="Name0" presStyleCnt="0">
        <dgm:presLayoutVars>
          <dgm:dir/>
          <dgm:animLvl val="lvl"/>
          <dgm:resizeHandles val="exact"/>
        </dgm:presLayoutVars>
      </dgm:prSet>
      <dgm:spPr/>
    </dgm:pt>
    <dgm:pt modelId="{A04BE0B0-4506-4CD7-AB5A-AB79B6E3FCFE}" type="pres">
      <dgm:prSet presAssocID="{544AB96D-745F-4CD9-85EA-6E94E71CD811}" presName="parTxOnly" presStyleLbl="node1" presStyleIdx="0" presStyleCnt="3">
        <dgm:presLayoutVars>
          <dgm:chMax val="0"/>
          <dgm:chPref val="0"/>
          <dgm:bulletEnabled val="1"/>
        </dgm:presLayoutVars>
      </dgm:prSet>
      <dgm:spPr/>
      <dgm:t>
        <a:bodyPr/>
        <a:lstStyle/>
        <a:p>
          <a:endParaRPr lang="en-IN"/>
        </a:p>
      </dgm:t>
    </dgm:pt>
    <dgm:pt modelId="{1787C8D4-DB04-4617-B2C0-FB416AB028E9}" type="pres">
      <dgm:prSet presAssocID="{599EF0E1-579C-4EA9-A977-17D46C48510B}" presName="parTxOnlySpace" presStyleCnt="0"/>
      <dgm:spPr/>
    </dgm:pt>
    <dgm:pt modelId="{7529D700-FF39-4B99-A85A-6DEB71840EEC}" type="pres">
      <dgm:prSet presAssocID="{A3071541-CB70-4A2E-B333-B85E79E608D7}" presName="parTxOnly" presStyleLbl="node1" presStyleIdx="1" presStyleCnt="3">
        <dgm:presLayoutVars>
          <dgm:chMax val="0"/>
          <dgm:chPref val="0"/>
          <dgm:bulletEnabled val="1"/>
        </dgm:presLayoutVars>
      </dgm:prSet>
      <dgm:spPr/>
      <dgm:t>
        <a:bodyPr/>
        <a:lstStyle/>
        <a:p>
          <a:endParaRPr lang="en-IN"/>
        </a:p>
      </dgm:t>
    </dgm:pt>
    <dgm:pt modelId="{E39837E8-6CF0-46C1-8A59-A166E93DF1C9}" type="pres">
      <dgm:prSet presAssocID="{AFCE0BF3-66B0-4F95-B672-1CB807A1F494}" presName="parTxOnlySpace" presStyleCnt="0"/>
      <dgm:spPr/>
    </dgm:pt>
    <dgm:pt modelId="{D592D9B2-654D-411C-AE9E-1FF5D77BD07D}" type="pres">
      <dgm:prSet presAssocID="{27F47BBB-50A9-4821-8921-1DFB50F01804}" presName="parTxOnly" presStyleLbl="node1" presStyleIdx="2" presStyleCnt="3">
        <dgm:presLayoutVars>
          <dgm:chMax val="0"/>
          <dgm:chPref val="0"/>
          <dgm:bulletEnabled val="1"/>
        </dgm:presLayoutVars>
      </dgm:prSet>
      <dgm:spPr/>
      <dgm:t>
        <a:bodyPr/>
        <a:lstStyle/>
        <a:p>
          <a:endParaRPr lang="en-IN"/>
        </a:p>
      </dgm:t>
    </dgm:pt>
  </dgm:ptLst>
  <dgm:cxnLst>
    <dgm:cxn modelId="{B9990FD6-A160-4090-8CB8-850C9430CC8A}" type="presOf" srcId="{A3071541-CB70-4A2E-B333-B85E79E608D7}" destId="{7529D700-FF39-4B99-A85A-6DEB71840EEC}" srcOrd="0" destOrd="0" presId="urn:microsoft.com/office/officeart/2005/8/layout/chevron1"/>
    <dgm:cxn modelId="{88012FD3-A53C-43E5-B5A8-39607FAC745B}" srcId="{1E49148E-F545-4EAD-94A8-32E5ADE35623}" destId="{27F47BBB-50A9-4821-8921-1DFB50F01804}" srcOrd="2" destOrd="0" parTransId="{133F87E4-07BE-4EFA-AD9F-3CCD7239BA67}" sibTransId="{4D8A986D-3287-427D-AE28-AFA6B5413AB0}"/>
    <dgm:cxn modelId="{FBCA4AFE-141C-4A26-95BC-F9BD92852616}" srcId="{1E49148E-F545-4EAD-94A8-32E5ADE35623}" destId="{A3071541-CB70-4A2E-B333-B85E79E608D7}" srcOrd="1" destOrd="0" parTransId="{FD6DDDD3-AD26-4C0D-9813-E51AEABBADAA}" sibTransId="{AFCE0BF3-66B0-4F95-B672-1CB807A1F494}"/>
    <dgm:cxn modelId="{2ED12E29-694E-407D-943B-EA25F2E844B8}" type="presOf" srcId="{544AB96D-745F-4CD9-85EA-6E94E71CD811}" destId="{A04BE0B0-4506-4CD7-AB5A-AB79B6E3FCFE}" srcOrd="0" destOrd="0" presId="urn:microsoft.com/office/officeart/2005/8/layout/chevron1"/>
    <dgm:cxn modelId="{115FB298-E783-4307-AB5E-1C843335DFBC}" type="presOf" srcId="{1E49148E-F545-4EAD-94A8-32E5ADE35623}" destId="{BD4CCE18-9B4E-4F0E-B4A9-EDBCFA0BDE5E}" srcOrd="0" destOrd="0" presId="urn:microsoft.com/office/officeart/2005/8/layout/chevron1"/>
    <dgm:cxn modelId="{EC2C46DC-AEDF-496C-AC2F-D45703F1EDCF}" type="presOf" srcId="{27F47BBB-50A9-4821-8921-1DFB50F01804}" destId="{D592D9B2-654D-411C-AE9E-1FF5D77BD07D}" srcOrd="0" destOrd="0" presId="urn:microsoft.com/office/officeart/2005/8/layout/chevron1"/>
    <dgm:cxn modelId="{3EBEAB68-8696-4C33-986F-CCD054B9E949}" srcId="{1E49148E-F545-4EAD-94A8-32E5ADE35623}" destId="{544AB96D-745F-4CD9-85EA-6E94E71CD811}" srcOrd="0" destOrd="0" parTransId="{C4C7CE8C-F14B-4D06-B27E-533A3A42E162}" sibTransId="{599EF0E1-579C-4EA9-A977-17D46C48510B}"/>
    <dgm:cxn modelId="{FE687D15-7CE7-4C2E-B7E4-0BFCC0FB5C07}" type="presParOf" srcId="{BD4CCE18-9B4E-4F0E-B4A9-EDBCFA0BDE5E}" destId="{A04BE0B0-4506-4CD7-AB5A-AB79B6E3FCFE}" srcOrd="0" destOrd="0" presId="urn:microsoft.com/office/officeart/2005/8/layout/chevron1"/>
    <dgm:cxn modelId="{7C70BD15-EC41-46CC-ABEA-EF77783AB4E6}" type="presParOf" srcId="{BD4CCE18-9B4E-4F0E-B4A9-EDBCFA0BDE5E}" destId="{1787C8D4-DB04-4617-B2C0-FB416AB028E9}" srcOrd="1" destOrd="0" presId="urn:microsoft.com/office/officeart/2005/8/layout/chevron1"/>
    <dgm:cxn modelId="{5FAAD5FB-0150-4B50-9253-1AB4DE7C13F3}" type="presParOf" srcId="{BD4CCE18-9B4E-4F0E-B4A9-EDBCFA0BDE5E}" destId="{7529D700-FF39-4B99-A85A-6DEB71840EEC}" srcOrd="2" destOrd="0" presId="urn:microsoft.com/office/officeart/2005/8/layout/chevron1"/>
    <dgm:cxn modelId="{30F8CDE4-5B91-4B1C-BA7C-D2FE607FEADF}" type="presParOf" srcId="{BD4CCE18-9B4E-4F0E-B4A9-EDBCFA0BDE5E}" destId="{E39837E8-6CF0-46C1-8A59-A166E93DF1C9}" srcOrd="3" destOrd="0" presId="urn:microsoft.com/office/officeart/2005/8/layout/chevron1"/>
    <dgm:cxn modelId="{109EE819-ED54-437E-8141-EC765EB94F48}" type="presParOf" srcId="{BD4CCE18-9B4E-4F0E-B4A9-EDBCFA0BDE5E}" destId="{D592D9B2-654D-411C-AE9E-1FF5D77BD07D}" srcOrd="4"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E49148E-F545-4EAD-94A8-32E5ADE35623}" type="doc">
      <dgm:prSet loTypeId="urn:microsoft.com/office/officeart/2005/8/layout/chevron1" loCatId="process" qsTypeId="urn:microsoft.com/office/officeart/2005/8/quickstyle/simple1" qsCatId="simple" csTypeId="urn:microsoft.com/office/officeart/2005/8/colors/accent1_2" csCatId="accent1" phldr="1"/>
      <dgm:spPr/>
    </dgm:pt>
    <dgm:pt modelId="{544AB96D-745F-4CD9-85EA-6E94E71CD811}">
      <dgm:prSet phldrT="[Text]"/>
      <dgm:spPr/>
      <dgm:t>
        <a:bodyPr/>
        <a:lstStyle/>
        <a:p>
          <a:r>
            <a:rPr lang="en-US" dirty="0" smtClean="0"/>
            <a:t>Customer Validation</a:t>
          </a:r>
          <a:endParaRPr lang="en-IN" dirty="0"/>
        </a:p>
      </dgm:t>
    </dgm:pt>
    <dgm:pt modelId="{C4C7CE8C-F14B-4D06-B27E-533A3A42E162}" type="parTrans" cxnId="{3EBEAB68-8696-4C33-986F-CCD054B9E949}">
      <dgm:prSet/>
      <dgm:spPr/>
      <dgm:t>
        <a:bodyPr/>
        <a:lstStyle/>
        <a:p>
          <a:endParaRPr lang="en-IN"/>
        </a:p>
      </dgm:t>
    </dgm:pt>
    <dgm:pt modelId="{599EF0E1-579C-4EA9-A977-17D46C48510B}" type="sibTrans" cxnId="{3EBEAB68-8696-4C33-986F-CCD054B9E949}">
      <dgm:prSet/>
      <dgm:spPr/>
      <dgm:t>
        <a:bodyPr/>
        <a:lstStyle/>
        <a:p>
          <a:endParaRPr lang="en-IN"/>
        </a:p>
      </dgm:t>
    </dgm:pt>
    <dgm:pt modelId="{A3071541-CB70-4A2E-B333-B85E79E608D7}">
      <dgm:prSet phldrT="[Text]"/>
      <dgm:spPr>
        <a:solidFill>
          <a:schemeClr val="accent1">
            <a:hueOff val="0"/>
            <a:satOff val="0"/>
            <a:lumOff val="0"/>
            <a:alpha val="36000"/>
          </a:schemeClr>
        </a:solidFill>
      </dgm:spPr>
      <dgm:t>
        <a:bodyPr/>
        <a:lstStyle/>
        <a:p>
          <a:r>
            <a:rPr lang="en-US" dirty="0" smtClean="0"/>
            <a:t>Customer Creation</a:t>
          </a:r>
          <a:endParaRPr lang="en-IN" dirty="0"/>
        </a:p>
      </dgm:t>
    </dgm:pt>
    <dgm:pt modelId="{FD6DDDD3-AD26-4C0D-9813-E51AEABBADAA}" type="parTrans" cxnId="{FBCA4AFE-141C-4A26-95BC-F9BD92852616}">
      <dgm:prSet/>
      <dgm:spPr/>
      <dgm:t>
        <a:bodyPr/>
        <a:lstStyle/>
        <a:p>
          <a:endParaRPr lang="en-IN"/>
        </a:p>
      </dgm:t>
    </dgm:pt>
    <dgm:pt modelId="{AFCE0BF3-66B0-4F95-B672-1CB807A1F494}" type="sibTrans" cxnId="{FBCA4AFE-141C-4A26-95BC-F9BD92852616}">
      <dgm:prSet/>
      <dgm:spPr/>
      <dgm:t>
        <a:bodyPr/>
        <a:lstStyle/>
        <a:p>
          <a:endParaRPr lang="en-IN"/>
        </a:p>
      </dgm:t>
    </dgm:pt>
    <dgm:pt modelId="{27F47BBB-50A9-4821-8921-1DFB50F01804}">
      <dgm:prSet phldrT="[Text]"/>
      <dgm:spPr>
        <a:solidFill>
          <a:schemeClr val="accent1">
            <a:hueOff val="0"/>
            <a:satOff val="0"/>
            <a:lumOff val="0"/>
            <a:alpha val="36000"/>
          </a:schemeClr>
        </a:solidFill>
      </dgm:spPr>
      <dgm:t>
        <a:bodyPr/>
        <a:lstStyle/>
        <a:p>
          <a:r>
            <a:rPr lang="en-US" dirty="0" smtClean="0"/>
            <a:t>Company Building</a:t>
          </a:r>
          <a:endParaRPr lang="en-IN" dirty="0"/>
        </a:p>
      </dgm:t>
    </dgm:pt>
    <dgm:pt modelId="{133F87E4-07BE-4EFA-AD9F-3CCD7239BA67}" type="parTrans" cxnId="{88012FD3-A53C-43E5-B5A8-39607FAC745B}">
      <dgm:prSet/>
      <dgm:spPr/>
      <dgm:t>
        <a:bodyPr/>
        <a:lstStyle/>
        <a:p>
          <a:endParaRPr lang="en-IN"/>
        </a:p>
      </dgm:t>
    </dgm:pt>
    <dgm:pt modelId="{4D8A986D-3287-427D-AE28-AFA6B5413AB0}" type="sibTrans" cxnId="{88012FD3-A53C-43E5-B5A8-39607FAC745B}">
      <dgm:prSet/>
      <dgm:spPr/>
      <dgm:t>
        <a:bodyPr/>
        <a:lstStyle/>
        <a:p>
          <a:endParaRPr lang="en-IN"/>
        </a:p>
      </dgm:t>
    </dgm:pt>
    <dgm:pt modelId="{BD4CCE18-9B4E-4F0E-B4A9-EDBCFA0BDE5E}" type="pres">
      <dgm:prSet presAssocID="{1E49148E-F545-4EAD-94A8-32E5ADE35623}" presName="Name0" presStyleCnt="0">
        <dgm:presLayoutVars>
          <dgm:dir/>
          <dgm:animLvl val="lvl"/>
          <dgm:resizeHandles val="exact"/>
        </dgm:presLayoutVars>
      </dgm:prSet>
      <dgm:spPr/>
    </dgm:pt>
    <dgm:pt modelId="{A04BE0B0-4506-4CD7-AB5A-AB79B6E3FCFE}" type="pres">
      <dgm:prSet presAssocID="{544AB96D-745F-4CD9-85EA-6E94E71CD811}" presName="parTxOnly" presStyleLbl="node1" presStyleIdx="0" presStyleCnt="3">
        <dgm:presLayoutVars>
          <dgm:chMax val="0"/>
          <dgm:chPref val="0"/>
          <dgm:bulletEnabled val="1"/>
        </dgm:presLayoutVars>
      </dgm:prSet>
      <dgm:spPr/>
      <dgm:t>
        <a:bodyPr/>
        <a:lstStyle/>
        <a:p>
          <a:endParaRPr lang="en-IN"/>
        </a:p>
      </dgm:t>
    </dgm:pt>
    <dgm:pt modelId="{1787C8D4-DB04-4617-B2C0-FB416AB028E9}" type="pres">
      <dgm:prSet presAssocID="{599EF0E1-579C-4EA9-A977-17D46C48510B}" presName="parTxOnlySpace" presStyleCnt="0"/>
      <dgm:spPr/>
    </dgm:pt>
    <dgm:pt modelId="{7529D700-FF39-4B99-A85A-6DEB71840EEC}" type="pres">
      <dgm:prSet presAssocID="{A3071541-CB70-4A2E-B333-B85E79E608D7}" presName="parTxOnly" presStyleLbl="node1" presStyleIdx="1" presStyleCnt="3">
        <dgm:presLayoutVars>
          <dgm:chMax val="0"/>
          <dgm:chPref val="0"/>
          <dgm:bulletEnabled val="1"/>
        </dgm:presLayoutVars>
      </dgm:prSet>
      <dgm:spPr/>
      <dgm:t>
        <a:bodyPr/>
        <a:lstStyle/>
        <a:p>
          <a:endParaRPr lang="en-IN"/>
        </a:p>
      </dgm:t>
    </dgm:pt>
    <dgm:pt modelId="{E39837E8-6CF0-46C1-8A59-A166E93DF1C9}" type="pres">
      <dgm:prSet presAssocID="{AFCE0BF3-66B0-4F95-B672-1CB807A1F494}" presName="parTxOnlySpace" presStyleCnt="0"/>
      <dgm:spPr/>
    </dgm:pt>
    <dgm:pt modelId="{D592D9B2-654D-411C-AE9E-1FF5D77BD07D}" type="pres">
      <dgm:prSet presAssocID="{27F47BBB-50A9-4821-8921-1DFB50F01804}" presName="parTxOnly" presStyleLbl="node1" presStyleIdx="2" presStyleCnt="3">
        <dgm:presLayoutVars>
          <dgm:chMax val="0"/>
          <dgm:chPref val="0"/>
          <dgm:bulletEnabled val="1"/>
        </dgm:presLayoutVars>
      </dgm:prSet>
      <dgm:spPr/>
      <dgm:t>
        <a:bodyPr/>
        <a:lstStyle/>
        <a:p>
          <a:endParaRPr lang="en-IN"/>
        </a:p>
      </dgm:t>
    </dgm:pt>
  </dgm:ptLst>
  <dgm:cxnLst>
    <dgm:cxn modelId="{EC0C08A8-27FE-489F-9092-76CF71E3DBDF}" type="presOf" srcId="{1E49148E-F545-4EAD-94A8-32E5ADE35623}" destId="{BD4CCE18-9B4E-4F0E-B4A9-EDBCFA0BDE5E}" srcOrd="0" destOrd="0" presId="urn:microsoft.com/office/officeart/2005/8/layout/chevron1"/>
    <dgm:cxn modelId="{DF958470-12A7-4955-AA48-C8B7845A68AB}" type="presOf" srcId="{A3071541-CB70-4A2E-B333-B85E79E608D7}" destId="{7529D700-FF39-4B99-A85A-6DEB71840EEC}" srcOrd="0" destOrd="0" presId="urn:microsoft.com/office/officeart/2005/8/layout/chevron1"/>
    <dgm:cxn modelId="{03242D6E-AA98-4D2A-940E-9AF9927D7860}" type="presOf" srcId="{27F47BBB-50A9-4821-8921-1DFB50F01804}" destId="{D592D9B2-654D-411C-AE9E-1FF5D77BD07D}" srcOrd="0" destOrd="0" presId="urn:microsoft.com/office/officeart/2005/8/layout/chevron1"/>
    <dgm:cxn modelId="{88012FD3-A53C-43E5-B5A8-39607FAC745B}" srcId="{1E49148E-F545-4EAD-94A8-32E5ADE35623}" destId="{27F47BBB-50A9-4821-8921-1DFB50F01804}" srcOrd="2" destOrd="0" parTransId="{133F87E4-07BE-4EFA-AD9F-3CCD7239BA67}" sibTransId="{4D8A986D-3287-427D-AE28-AFA6B5413AB0}"/>
    <dgm:cxn modelId="{FBCA4AFE-141C-4A26-95BC-F9BD92852616}" srcId="{1E49148E-F545-4EAD-94A8-32E5ADE35623}" destId="{A3071541-CB70-4A2E-B333-B85E79E608D7}" srcOrd="1" destOrd="0" parTransId="{FD6DDDD3-AD26-4C0D-9813-E51AEABBADAA}" sibTransId="{AFCE0BF3-66B0-4F95-B672-1CB807A1F494}"/>
    <dgm:cxn modelId="{3BD1494D-0CAA-41A2-AEE3-8704B472093B}" type="presOf" srcId="{544AB96D-745F-4CD9-85EA-6E94E71CD811}" destId="{A04BE0B0-4506-4CD7-AB5A-AB79B6E3FCFE}" srcOrd="0" destOrd="0" presId="urn:microsoft.com/office/officeart/2005/8/layout/chevron1"/>
    <dgm:cxn modelId="{3EBEAB68-8696-4C33-986F-CCD054B9E949}" srcId="{1E49148E-F545-4EAD-94A8-32E5ADE35623}" destId="{544AB96D-745F-4CD9-85EA-6E94E71CD811}" srcOrd="0" destOrd="0" parTransId="{C4C7CE8C-F14B-4D06-B27E-533A3A42E162}" sibTransId="{599EF0E1-579C-4EA9-A977-17D46C48510B}"/>
    <dgm:cxn modelId="{CA5C53CC-8680-4F9A-B26A-0A450D938521}" type="presParOf" srcId="{BD4CCE18-9B4E-4F0E-B4A9-EDBCFA0BDE5E}" destId="{A04BE0B0-4506-4CD7-AB5A-AB79B6E3FCFE}" srcOrd="0" destOrd="0" presId="urn:microsoft.com/office/officeart/2005/8/layout/chevron1"/>
    <dgm:cxn modelId="{1A522300-2902-47BF-A4C7-F5741A57B499}" type="presParOf" srcId="{BD4CCE18-9B4E-4F0E-B4A9-EDBCFA0BDE5E}" destId="{1787C8D4-DB04-4617-B2C0-FB416AB028E9}" srcOrd="1" destOrd="0" presId="urn:microsoft.com/office/officeart/2005/8/layout/chevron1"/>
    <dgm:cxn modelId="{DA9BFECB-98E5-46CE-AED8-B020AAFE57A9}" type="presParOf" srcId="{BD4CCE18-9B4E-4F0E-B4A9-EDBCFA0BDE5E}" destId="{7529D700-FF39-4B99-A85A-6DEB71840EEC}" srcOrd="2" destOrd="0" presId="urn:microsoft.com/office/officeart/2005/8/layout/chevron1"/>
    <dgm:cxn modelId="{79ADA40D-85CC-4A07-AF8E-706839D233E6}" type="presParOf" srcId="{BD4CCE18-9B4E-4F0E-B4A9-EDBCFA0BDE5E}" destId="{E39837E8-6CF0-46C1-8A59-A166E93DF1C9}" srcOrd="3" destOrd="0" presId="urn:microsoft.com/office/officeart/2005/8/layout/chevron1"/>
    <dgm:cxn modelId="{467B4B72-DFF7-411A-8F13-7A4A0ED52704}" type="presParOf" srcId="{BD4CCE18-9B4E-4F0E-B4A9-EDBCFA0BDE5E}" destId="{D592D9B2-654D-411C-AE9E-1FF5D77BD07D}" srcOrd="4"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E49148E-F545-4EAD-94A8-32E5ADE35623}" type="doc">
      <dgm:prSet loTypeId="urn:microsoft.com/office/officeart/2005/8/layout/chevron1" loCatId="process" qsTypeId="urn:microsoft.com/office/officeart/2005/8/quickstyle/simple1" qsCatId="simple" csTypeId="urn:microsoft.com/office/officeart/2005/8/colors/accent1_2" csCatId="accent1" phldr="1"/>
      <dgm:spPr/>
    </dgm:pt>
    <dgm:pt modelId="{544AB96D-745F-4CD9-85EA-6E94E71CD811}">
      <dgm:prSet phldrT="[Text]"/>
      <dgm:spPr>
        <a:solidFill>
          <a:schemeClr val="accent1">
            <a:hueOff val="0"/>
            <a:satOff val="0"/>
            <a:lumOff val="0"/>
            <a:alpha val="36000"/>
          </a:schemeClr>
        </a:solidFill>
      </dgm:spPr>
      <dgm:t>
        <a:bodyPr/>
        <a:lstStyle/>
        <a:p>
          <a:r>
            <a:rPr lang="en-US" dirty="0" smtClean="0"/>
            <a:t>Customer Validation</a:t>
          </a:r>
          <a:endParaRPr lang="en-IN" dirty="0"/>
        </a:p>
      </dgm:t>
    </dgm:pt>
    <dgm:pt modelId="{C4C7CE8C-F14B-4D06-B27E-533A3A42E162}" type="parTrans" cxnId="{3EBEAB68-8696-4C33-986F-CCD054B9E949}">
      <dgm:prSet/>
      <dgm:spPr/>
      <dgm:t>
        <a:bodyPr/>
        <a:lstStyle/>
        <a:p>
          <a:endParaRPr lang="en-IN"/>
        </a:p>
      </dgm:t>
    </dgm:pt>
    <dgm:pt modelId="{599EF0E1-579C-4EA9-A977-17D46C48510B}" type="sibTrans" cxnId="{3EBEAB68-8696-4C33-986F-CCD054B9E949}">
      <dgm:prSet/>
      <dgm:spPr/>
      <dgm:t>
        <a:bodyPr/>
        <a:lstStyle/>
        <a:p>
          <a:endParaRPr lang="en-IN"/>
        </a:p>
      </dgm:t>
    </dgm:pt>
    <dgm:pt modelId="{A3071541-CB70-4A2E-B333-B85E79E608D7}">
      <dgm:prSet phldrT="[Text]"/>
      <dgm:spPr>
        <a:solidFill>
          <a:schemeClr val="accent1">
            <a:hueOff val="0"/>
            <a:satOff val="0"/>
            <a:lumOff val="0"/>
          </a:schemeClr>
        </a:solidFill>
      </dgm:spPr>
      <dgm:t>
        <a:bodyPr/>
        <a:lstStyle/>
        <a:p>
          <a:r>
            <a:rPr lang="en-US" dirty="0" smtClean="0"/>
            <a:t>Customer Creation</a:t>
          </a:r>
          <a:endParaRPr lang="en-IN" dirty="0"/>
        </a:p>
      </dgm:t>
    </dgm:pt>
    <dgm:pt modelId="{FD6DDDD3-AD26-4C0D-9813-E51AEABBADAA}" type="parTrans" cxnId="{FBCA4AFE-141C-4A26-95BC-F9BD92852616}">
      <dgm:prSet/>
      <dgm:spPr/>
      <dgm:t>
        <a:bodyPr/>
        <a:lstStyle/>
        <a:p>
          <a:endParaRPr lang="en-IN"/>
        </a:p>
      </dgm:t>
    </dgm:pt>
    <dgm:pt modelId="{AFCE0BF3-66B0-4F95-B672-1CB807A1F494}" type="sibTrans" cxnId="{FBCA4AFE-141C-4A26-95BC-F9BD92852616}">
      <dgm:prSet/>
      <dgm:spPr/>
      <dgm:t>
        <a:bodyPr/>
        <a:lstStyle/>
        <a:p>
          <a:endParaRPr lang="en-IN"/>
        </a:p>
      </dgm:t>
    </dgm:pt>
    <dgm:pt modelId="{27F47BBB-50A9-4821-8921-1DFB50F01804}">
      <dgm:prSet phldrT="[Text]"/>
      <dgm:spPr>
        <a:solidFill>
          <a:schemeClr val="accent1">
            <a:hueOff val="0"/>
            <a:satOff val="0"/>
            <a:lumOff val="0"/>
            <a:alpha val="36000"/>
          </a:schemeClr>
        </a:solidFill>
      </dgm:spPr>
      <dgm:t>
        <a:bodyPr/>
        <a:lstStyle/>
        <a:p>
          <a:r>
            <a:rPr lang="en-US" dirty="0" smtClean="0"/>
            <a:t>Company Building</a:t>
          </a:r>
          <a:endParaRPr lang="en-IN" dirty="0"/>
        </a:p>
      </dgm:t>
    </dgm:pt>
    <dgm:pt modelId="{133F87E4-07BE-4EFA-AD9F-3CCD7239BA67}" type="parTrans" cxnId="{88012FD3-A53C-43E5-B5A8-39607FAC745B}">
      <dgm:prSet/>
      <dgm:spPr/>
      <dgm:t>
        <a:bodyPr/>
        <a:lstStyle/>
        <a:p>
          <a:endParaRPr lang="en-IN"/>
        </a:p>
      </dgm:t>
    </dgm:pt>
    <dgm:pt modelId="{4D8A986D-3287-427D-AE28-AFA6B5413AB0}" type="sibTrans" cxnId="{88012FD3-A53C-43E5-B5A8-39607FAC745B}">
      <dgm:prSet/>
      <dgm:spPr/>
      <dgm:t>
        <a:bodyPr/>
        <a:lstStyle/>
        <a:p>
          <a:endParaRPr lang="en-IN"/>
        </a:p>
      </dgm:t>
    </dgm:pt>
    <dgm:pt modelId="{BD4CCE18-9B4E-4F0E-B4A9-EDBCFA0BDE5E}" type="pres">
      <dgm:prSet presAssocID="{1E49148E-F545-4EAD-94A8-32E5ADE35623}" presName="Name0" presStyleCnt="0">
        <dgm:presLayoutVars>
          <dgm:dir/>
          <dgm:animLvl val="lvl"/>
          <dgm:resizeHandles val="exact"/>
        </dgm:presLayoutVars>
      </dgm:prSet>
      <dgm:spPr/>
    </dgm:pt>
    <dgm:pt modelId="{A04BE0B0-4506-4CD7-AB5A-AB79B6E3FCFE}" type="pres">
      <dgm:prSet presAssocID="{544AB96D-745F-4CD9-85EA-6E94E71CD811}" presName="parTxOnly" presStyleLbl="node1" presStyleIdx="0" presStyleCnt="3">
        <dgm:presLayoutVars>
          <dgm:chMax val="0"/>
          <dgm:chPref val="0"/>
          <dgm:bulletEnabled val="1"/>
        </dgm:presLayoutVars>
      </dgm:prSet>
      <dgm:spPr/>
      <dgm:t>
        <a:bodyPr/>
        <a:lstStyle/>
        <a:p>
          <a:endParaRPr lang="en-IN"/>
        </a:p>
      </dgm:t>
    </dgm:pt>
    <dgm:pt modelId="{1787C8D4-DB04-4617-B2C0-FB416AB028E9}" type="pres">
      <dgm:prSet presAssocID="{599EF0E1-579C-4EA9-A977-17D46C48510B}" presName="parTxOnlySpace" presStyleCnt="0"/>
      <dgm:spPr/>
    </dgm:pt>
    <dgm:pt modelId="{7529D700-FF39-4B99-A85A-6DEB71840EEC}" type="pres">
      <dgm:prSet presAssocID="{A3071541-CB70-4A2E-B333-B85E79E608D7}" presName="parTxOnly" presStyleLbl="node1" presStyleIdx="1" presStyleCnt="3">
        <dgm:presLayoutVars>
          <dgm:chMax val="0"/>
          <dgm:chPref val="0"/>
          <dgm:bulletEnabled val="1"/>
        </dgm:presLayoutVars>
      </dgm:prSet>
      <dgm:spPr/>
      <dgm:t>
        <a:bodyPr/>
        <a:lstStyle/>
        <a:p>
          <a:endParaRPr lang="en-IN"/>
        </a:p>
      </dgm:t>
    </dgm:pt>
    <dgm:pt modelId="{E39837E8-6CF0-46C1-8A59-A166E93DF1C9}" type="pres">
      <dgm:prSet presAssocID="{AFCE0BF3-66B0-4F95-B672-1CB807A1F494}" presName="parTxOnlySpace" presStyleCnt="0"/>
      <dgm:spPr/>
    </dgm:pt>
    <dgm:pt modelId="{D592D9B2-654D-411C-AE9E-1FF5D77BD07D}" type="pres">
      <dgm:prSet presAssocID="{27F47BBB-50A9-4821-8921-1DFB50F01804}" presName="parTxOnly" presStyleLbl="node1" presStyleIdx="2" presStyleCnt="3">
        <dgm:presLayoutVars>
          <dgm:chMax val="0"/>
          <dgm:chPref val="0"/>
          <dgm:bulletEnabled val="1"/>
        </dgm:presLayoutVars>
      </dgm:prSet>
      <dgm:spPr/>
      <dgm:t>
        <a:bodyPr/>
        <a:lstStyle/>
        <a:p>
          <a:endParaRPr lang="en-IN"/>
        </a:p>
      </dgm:t>
    </dgm:pt>
  </dgm:ptLst>
  <dgm:cxnLst>
    <dgm:cxn modelId="{AFB3FA71-3517-49C2-93E7-AF6D718DCDDA}" type="presOf" srcId="{A3071541-CB70-4A2E-B333-B85E79E608D7}" destId="{7529D700-FF39-4B99-A85A-6DEB71840EEC}" srcOrd="0" destOrd="0" presId="urn:microsoft.com/office/officeart/2005/8/layout/chevron1"/>
    <dgm:cxn modelId="{3B16E805-774E-4D8C-9D70-AC7AC8EBE827}" type="presOf" srcId="{544AB96D-745F-4CD9-85EA-6E94E71CD811}" destId="{A04BE0B0-4506-4CD7-AB5A-AB79B6E3FCFE}" srcOrd="0" destOrd="0" presId="urn:microsoft.com/office/officeart/2005/8/layout/chevron1"/>
    <dgm:cxn modelId="{88012FD3-A53C-43E5-B5A8-39607FAC745B}" srcId="{1E49148E-F545-4EAD-94A8-32E5ADE35623}" destId="{27F47BBB-50A9-4821-8921-1DFB50F01804}" srcOrd="2" destOrd="0" parTransId="{133F87E4-07BE-4EFA-AD9F-3CCD7239BA67}" sibTransId="{4D8A986D-3287-427D-AE28-AFA6B5413AB0}"/>
    <dgm:cxn modelId="{FBCA4AFE-141C-4A26-95BC-F9BD92852616}" srcId="{1E49148E-F545-4EAD-94A8-32E5ADE35623}" destId="{A3071541-CB70-4A2E-B333-B85E79E608D7}" srcOrd="1" destOrd="0" parTransId="{FD6DDDD3-AD26-4C0D-9813-E51AEABBADAA}" sibTransId="{AFCE0BF3-66B0-4F95-B672-1CB807A1F494}"/>
    <dgm:cxn modelId="{AC4B67B2-2011-4DAF-847B-E3A96C325530}" type="presOf" srcId="{1E49148E-F545-4EAD-94A8-32E5ADE35623}" destId="{BD4CCE18-9B4E-4F0E-B4A9-EDBCFA0BDE5E}" srcOrd="0" destOrd="0" presId="urn:microsoft.com/office/officeart/2005/8/layout/chevron1"/>
    <dgm:cxn modelId="{235FBF80-37DA-49C9-8B99-22A6D27DB73C}" type="presOf" srcId="{27F47BBB-50A9-4821-8921-1DFB50F01804}" destId="{D592D9B2-654D-411C-AE9E-1FF5D77BD07D}" srcOrd="0" destOrd="0" presId="urn:microsoft.com/office/officeart/2005/8/layout/chevron1"/>
    <dgm:cxn modelId="{3EBEAB68-8696-4C33-986F-CCD054B9E949}" srcId="{1E49148E-F545-4EAD-94A8-32E5ADE35623}" destId="{544AB96D-745F-4CD9-85EA-6E94E71CD811}" srcOrd="0" destOrd="0" parTransId="{C4C7CE8C-F14B-4D06-B27E-533A3A42E162}" sibTransId="{599EF0E1-579C-4EA9-A977-17D46C48510B}"/>
    <dgm:cxn modelId="{E9427AC2-8B6E-4974-9D5F-711EEBDD6182}" type="presParOf" srcId="{BD4CCE18-9B4E-4F0E-B4A9-EDBCFA0BDE5E}" destId="{A04BE0B0-4506-4CD7-AB5A-AB79B6E3FCFE}" srcOrd="0" destOrd="0" presId="urn:microsoft.com/office/officeart/2005/8/layout/chevron1"/>
    <dgm:cxn modelId="{B6C1AF7C-FB26-437E-9D2E-A7350C9BF796}" type="presParOf" srcId="{BD4CCE18-9B4E-4F0E-B4A9-EDBCFA0BDE5E}" destId="{1787C8D4-DB04-4617-B2C0-FB416AB028E9}" srcOrd="1" destOrd="0" presId="urn:microsoft.com/office/officeart/2005/8/layout/chevron1"/>
    <dgm:cxn modelId="{5480CFF9-1D4F-4D7F-8CC8-D0E8F6A8CCCA}" type="presParOf" srcId="{BD4CCE18-9B4E-4F0E-B4A9-EDBCFA0BDE5E}" destId="{7529D700-FF39-4B99-A85A-6DEB71840EEC}" srcOrd="2" destOrd="0" presId="urn:microsoft.com/office/officeart/2005/8/layout/chevron1"/>
    <dgm:cxn modelId="{F5C0277C-245E-43A5-A2B1-156F2A9F4592}" type="presParOf" srcId="{BD4CCE18-9B4E-4F0E-B4A9-EDBCFA0BDE5E}" destId="{E39837E8-6CF0-46C1-8A59-A166E93DF1C9}" srcOrd="3" destOrd="0" presId="urn:microsoft.com/office/officeart/2005/8/layout/chevron1"/>
    <dgm:cxn modelId="{86747005-5033-4BB2-936C-D5B96CADE5F8}" type="presParOf" srcId="{BD4CCE18-9B4E-4F0E-B4A9-EDBCFA0BDE5E}" destId="{D592D9B2-654D-411C-AE9E-1FF5D77BD07D}" srcOrd="4"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E49148E-F545-4EAD-94A8-32E5ADE35623}" type="doc">
      <dgm:prSet loTypeId="urn:microsoft.com/office/officeart/2005/8/layout/chevron1" loCatId="process" qsTypeId="urn:microsoft.com/office/officeart/2005/8/quickstyle/simple1" qsCatId="simple" csTypeId="urn:microsoft.com/office/officeart/2005/8/colors/accent1_2" csCatId="accent1" phldr="1"/>
      <dgm:spPr/>
    </dgm:pt>
    <dgm:pt modelId="{544AB96D-745F-4CD9-85EA-6E94E71CD811}">
      <dgm:prSet phldrT="[Text]"/>
      <dgm:spPr>
        <a:solidFill>
          <a:schemeClr val="accent1">
            <a:hueOff val="0"/>
            <a:satOff val="0"/>
            <a:lumOff val="0"/>
            <a:alpha val="36000"/>
          </a:schemeClr>
        </a:solidFill>
      </dgm:spPr>
      <dgm:t>
        <a:bodyPr/>
        <a:lstStyle/>
        <a:p>
          <a:r>
            <a:rPr lang="en-US" dirty="0" smtClean="0"/>
            <a:t>Customer Validation</a:t>
          </a:r>
          <a:endParaRPr lang="en-IN" dirty="0"/>
        </a:p>
      </dgm:t>
    </dgm:pt>
    <dgm:pt modelId="{C4C7CE8C-F14B-4D06-B27E-533A3A42E162}" type="parTrans" cxnId="{3EBEAB68-8696-4C33-986F-CCD054B9E949}">
      <dgm:prSet/>
      <dgm:spPr/>
      <dgm:t>
        <a:bodyPr/>
        <a:lstStyle/>
        <a:p>
          <a:endParaRPr lang="en-IN"/>
        </a:p>
      </dgm:t>
    </dgm:pt>
    <dgm:pt modelId="{599EF0E1-579C-4EA9-A977-17D46C48510B}" type="sibTrans" cxnId="{3EBEAB68-8696-4C33-986F-CCD054B9E949}">
      <dgm:prSet/>
      <dgm:spPr/>
      <dgm:t>
        <a:bodyPr/>
        <a:lstStyle/>
        <a:p>
          <a:endParaRPr lang="en-IN"/>
        </a:p>
      </dgm:t>
    </dgm:pt>
    <dgm:pt modelId="{A3071541-CB70-4A2E-B333-B85E79E608D7}">
      <dgm:prSet phldrT="[Text]"/>
      <dgm:spPr>
        <a:solidFill>
          <a:schemeClr val="accent1">
            <a:hueOff val="0"/>
            <a:satOff val="0"/>
            <a:lumOff val="0"/>
            <a:alpha val="40000"/>
          </a:schemeClr>
        </a:solidFill>
      </dgm:spPr>
      <dgm:t>
        <a:bodyPr/>
        <a:lstStyle/>
        <a:p>
          <a:r>
            <a:rPr lang="en-US" dirty="0" smtClean="0"/>
            <a:t>Customer Creation</a:t>
          </a:r>
          <a:endParaRPr lang="en-IN" dirty="0"/>
        </a:p>
      </dgm:t>
    </dgm:pt>
    <dgm:pt modelId="{FD6DDDD3-AD26-4C0D-9813-E51AEABBADAA}" type="parTrans" cxnId="{FBCA4AFE-141C-4A26-95BC-F9BD92852616}">
      <dgm:prSet/>
      <dgm:spPr/>
      <dgm:t>
        <a:bodyPr/>
        <a:lstStyle/>
        <a:p>
          <a:endParaRPr lang="en-IN"/>
        </a:p>
      </dgm:t>
    </dgm:pt>
    <dgm:pt modelId="{AFCE0BF3-66B0-4F95-B672-1CB807A1F494}" type="sibTrans" cxnId="{FBCA4AFE-141C-4A26-95BC-F9BD92852616}">
      <dgm:prSet/>
      <dgm:spPr/>
      <dgm:t>
        <a:bodyPr/>
        <a:lstStyle/>
        <a:p>
          <a:endParaRPr lang="en-IN"/>
        </a:p>
      </dgm:t>
    </dgm:pt>
    <dgm:pt modelId="{27F47BBB-50A9-4821-8921-1DFB50F01804}">
      <dgm:prSet phldrT="[Text]"/>
      <dgm:spPr>
        <a:solidFill>
          <a:schemeClr val="accent1">
            <a:hueOff val="0"/>
            <a:satOff val="0"/>
            <a:lumOff val="0"/>
          </a:schemeClr>
        </a:solidFill>
      </dgm:spPr>
      <dgm:t>
        <a:bodyPr/>
        <a:lstStyle/>
        <a:p>
          <a:r>
            <a:rPr lang="en-US" dirty="0" smtClean="0"/>
            <a:t>Company Building</a:t>
          </a:r>
          <a:endParaRPr lang="en-IN" dirty="0"/>
        </a:p>
      </dgm:t>
    </dgm:pt>
    <dgm:pt modelId="{133F87E4-07BE-4EFA-AD9F-3CCD7239BA67}" type="parTrans" cxnId="{88012FD3-A53C-43E5-B5A8-39607FAC745B}">
      <dgm:prSet/>
      <dgm:spPr/>
      <dgm:t>
        <a:bodyPr/>
        <a:lstStyle/>
        <a:p>
          <a:endParaRPr lang="en-IN"/>
        </a:p>
      </dgm:t>
    </dgm:pt>
    <dgm:pt modelId="{4D8A986D-3287-427D-AE28-AFA6B5413AB0}" type="sibTrans" cxnId="{88012FD3-A53C-43E5-B5A8-39607FAC745B}">
      <dgm:prSet/>
      <dgm:spPr/>
      <dgm:t>
        <a:bodyPr/>
        <a:lstStyle/>
        <a:p>
          <a:endParaRPr lang="en-IN"/>
        </a:p>
      </dgm:t>
    </dgm:pt>
    <dgm:pt modelId="{BD4CCE18-9B4E-4F0E-B4A9-EDBCFA0BDE5E}" type="pres">
      <dgm:prSet presAssocID="{1E49148E-F545-4EAD-94A8-32E5ADE35623}" presName="Name0" presStyleCnt="0">
        <dgm:presLayoutVars>
          <dgm:dir/>
          <dgm:animLvl val="lvl"/>
          <dgm:resizeHandles val="exact"/>
        </dgm:presLayoutVars>
      </dgm:prSet>
      <dgm:spPr/>
    </dgm:pt>
    <dgm:pt modelId="{A04BE0B0-4506-4CD7-AB5A-AB79B6E3FCFE}" type="pres">
      <dgm:prSet presAssocID="{544AB96D-745F-4CD9-85EA-6E94E71CD811}" presName="parTxOnly" presStyleLbl="node1" presStyleIdx="0" presStyleCnt="3">
        <dgm:presLayoutVars>
          <dgm:chMax val="0"/>
          <dgm:chPref val="0"/>
          <dgm:bulletEnabled val="1"/>
        </dgm:presLayoutVars>
      </dgm:prSet>
      <dgm:spPr/>
      <dgm:t>
        <a:bodyPr/>
        <a:lstStyle/>
        <a:p>
          <a:endParaRPr lang="en-IN"/>
        </a:p>
      </dgm:t>
    </dgm:pt>
    <dgm:pt modelId="{1787C8D4-DB04-4617-B2C0-FB416AB028E9}" type="pres">
      <dgm:prSet presAssocID="{599EF0E1-579C-4EA9-A977-17D46C48510B}" presName="parTxOnlySpace" presStyleCnt="0"/>
      <dgm:spPr/>
    </dgm:pt>
    <dgm:pt modelId="{7529D700-FF39-4B99-A85A-6DEB71840EEC}" type="pres">
      <dgm:prSet presAssocID="{A3071541-CB70-4A2E-B333-B85E79E608D7}" presName="parTxOnly" presStyleLbl="node1" presStyleIdx="1" presStyleCnt="3" custScaleY="94725">
        <dgm:presLayoutVars>
          <dgm:chMax val="0"/>
          <dgm:chPref val="0"/>
          <dgm:bulletEnabled val="1"/>
        </dgm:presLayoutVars>
      </dgm:prSet>
      <dgm:spPr/>
      <dgm:t>
        <a:bodyPr/>
        <a:lstStyle/>
        <a:p>
          <a:endParaRPr lang="en-IN"/>
        </a:p>
      </dgm:t>
    </dgm:pt>
    <dgm:pt modelId="{E39837E8-6CF0-46C1-8A59-A166E93DF1C9}" type="pres">
      <dgm:prSet presAssocID="{AFCE0BF3-66B0-4F95-B672-1CB807A1F494}" presName="parTxOnlySpace" presStyleCnt="0"/>
      <dgm:spPr/>
    </dgm:pt>
    <dgm:pt modelId="{D592D9B2-654D-411C-AE9E-1FF5D77BD07D}" type="pres">
      <dgm:prSet presAssocID="{27F47BBB-50A9-4821-8921-1DFB50F01804}" presName="parTxOnly" presStyleLbl="node1" presStyleIdx="2" presStyleCnt="3">
        <dgm:presLayoutVars>
          <dgm:chMax val="0"/>
          <dgm:chPref val="0"/>
          <dgm:bulletEnabled val="1"/>
        </dgm:presLayoutVars>
      </dgm:prSet>
      <dgm:spPr/>
      <dgm:t>
        <a:bodyPr/>
        <a:lstStyle/>
        <a:p>
          <a:endParaRPr lang="en-IN"/>
        </a:p>
      </dgm:t>
    </dgm:pt>
  </dgm:ptLst>
  <dgm:cxnLst>
    <dgm:cxn modelId="{D8501AC9-B35C-4B6F-8249-4E4485B91061}" type="presOf" srcId="{1E49148E-F545-4EAD-94A8-32E5ADE35623}" destId="{BD4CCE18-9B4E-4F0E-B4A9-EDBCFA0BDE5E}" srcOrd="0" destOrd="0" presId="urn:microsoft.com/office/officeart/2005/8/layout/chevron1"/>
    <dgm:cxn modelId="{B2770302-DC9F-4081-ACDD-A8BE128CDD6C}" type="presOf" srcId="{A3071541-CB70-4A2E-B333-B85E79E608D7}" destId="{7529D700-FF39-4B99-A85A-6DEB71840EEC}" srcOrd="0" destOrd="0" presId="urn:microsoft.com/office/officeart/2005/8/layout/chevron1"/>
    <dgm:cxn modelId="{88012FD3-A53C-43E5-B5A8-39607FAC745B}" srcId="{1E49148E-F545-4EAD-94A8-32E5ADE35623}" destId="{27F47BBB-50A9-4821-8921-1DFB50F01804}" srcOrd="2" destOrd="0" parTransId="{133F87E4-07BE-4EFA-AD9F-3CCD7239BA67}" sibTransId="{4D8A986D-3287-427D-AE28-AFA6B5413AB0}"/>
    <dgm:cxn modelId="{FBCA4AFE-141C-4A26-95BC-F9BD92852616}" srcId="{1E49148E-F545-4EAD-94A8-32E5ADE35623}" destId="{A3071541-CB70-4A2E-B333-B85E79E608D7}" srcOrd="1" destOrd="0" parTransId="{FD6DDDD3-AD26-4C0D-9813-E51AEABBADAA}" sibTransId="{AFCE0BF3-66B0-4F95-B672-1CB807A1F494}"/>
    <dgm:cxn modelId="{EE2FAE09-ABE0-482E-9F76-535B5E615A9E}" type="presOf" srcId="{27F47BBB-50A9-4821-8921-1DFB50F01804}" destId="{D592D9B2-654D-411C-AE9E-1FF5D77BD07D}" srcOrd="0" destOrd="0" presId="urn:microsoft.com/office/officeart/2005/8/layout/chevron1"/>
    <dgm:cxn modelId="{52530289-CD97-4115-BC68-D5DCF5942330}" type="presOf" srcId="{544AB96D-745F-4CD9-85EA-6E94E71CD811}" destId="{A04BE0B0-4506-4CD7-AB5A-AB79B6E3FCFE}" srcOrd="0" destOrd="0" presId="urn:microsoft.com/office/officeart/2005/8/layout/chevron1"/>
    <dgm:cxn modelId="{3EBEAB68-8696-4C33-986F-CCD054B9E949}" srcId="{1E49148E-F545-4EAD-94A8-32E5ADE35623}" destId="{544AB96D-745F-4CD9-85EA-6E94E71CD811}" srcOrd="0" destOrd="0" parTransId="{C4C7CE8C-F14B-4D06-B27E-533A3A42E162}" sibTransId="{599EF0E1-579C-4EA9-A977-17D46C48510B}"/>
    <dgm:cxn modelId="{C2DAFC89-73B6-4B30-B4C4-335497461546}" type="presParOf" srcId="{BD4CCE18-9B4E-4F0E-B4A9-EDBCFA0BDE5E}" destId="{A04BE0B0-4506-4CD7-AB5A-AB79B6E3FCFE}" srcOrd="0" destOrd="0" presId="urn:microsoft.com/office/officeart/2005/8/layout/chevron1"/>
    <dgm:cxn modelId="{DB83A8A1-0491-4F2A-8F8B-BDDCC6F45037}" type="presParOf" srcId="{BD4CCE18-9B4E-4F0E-B4A9-EDBCFA0BDE5E}" destId="{1787C8D4-DB04-4617-B2C0-FB416AB028E9}" srcOrd="1" destOrd="0" presId="urn:microsoft.com/office/officeart/2005/8/layout/chevron1"/>
    <dgm:cxn modelId="{656DFAC0-2EE7-4DA9-9153-E534DF653B90}" type="presParOf" srcId="{BD4CCE18-9B4E-4F0E-B4A9-EDBCFA0BDE5E}" destId="{7529D700-FF39-4B99-A85A-6DEB71840EEC}" srcOrd="2" destOrd="0" presId="urn:microsoft.com/office/officeart/2005/8/layout/chevron1"/>
    <dgm:cxn modelId="{A9A9EA59-EE7D-4A48-B869-E5C176C89683}" type="presParOf" srcId="{BD4CCE18-9B4E-4F0E-B4A9-EDBCFA0BDE5E}" destId="{E39837E8-6CF0-46C1-8A59-A166E93DF1C9}" srcOrd="3" destOrd="0" presId="urn:microsoft.com/office/officeart/2005/8/layout/chevron1"/>
    <dgm:cxn modelId="{20A3539E-2FAB-4F47-B8BA-388A1556F4D0}" type="presParOf" srcId="{BD4CCE18-9B4E-4F0E-B4A9-EDBCFA0BDE5E}" destId="{D592D9B2-654D-411C-AE9E-1FF5D77BD07D}" srcOrd="4"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4BE0B0-4506-4CD7-AB5A-AB79B6E3FCFE}">
      <dsp:nvSpPr>
        <dsp:cNvPr id="0" name=""/>
        <dsp:cNvSpPr/>
      </dsp:nvSpPr>
      <dsp:spPr>
        <a:xfrm>
          <a:off x="2411" y="473065"/>
          <a:ext cx="2937420" cy="117496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en-US" sz="3100" kern="1200" dirty="0" smtClean="0"/>
            <a:t>Brooding</a:t>
          </a:r>
          <a:endParaRPr lang="en-IN" sz="3100" kern="1200" dirty="0"/>
        </a:p>
      </dsp:txBody>
      <dsp:txXfrm>
        <a:off x="2411" y="473065"/>
        <a:ext cx="2937420" cy="1174968"/>
      </dsp:txXfrm>
    </dsp:sp>
    <dsp:sp modelId="{7529D700-FF39-4B99-A85A-6DEB71840EEC}">
      <dsp:nvSpPr>
        <dsp:cNvPr id="0" name=""/>
        <dsp:cNvSpPr/>
      </dsp:nvSpPr>
      <dsp:spPr>
        <a:xfrm>
          <a:off x="2646089" y="473065"/>
          <a:ext cx="2937420" cy="117496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en-US" sz="3100" kern="1200" dirty="0" smtClean="0"/>
            <a:t>The Plunge</a:t>
          </a:r>
          <a:endParaRPr lang="en-IN" sz="3100" kern="1200" dirty="0"/>
        </a:p>
      </dsp:txBody>
      <dsp:txXfrm>
        <a:off x="2646089" y="473065"/>
        <a:ext cx="2937420" cy="1174968"/>
      </dsp:txXfrm>
    </dsp:sp>
    <dsp:sp modelId="{D592D9B2-654D-411C-AE9E-1FF5D77BD07D}">
      <dsp:nvSpPr>
        <dsp:cNvPr id="0" name=""/>
        <dsp:cNvSpPr/>
      </dsp:nvSpPr>
      <dsp:spPr>
        <a:xfrm>
          <a:off x="5289768" y="473065"/>
          <a:ext cx="2937420" cy="117496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en-US" sz="3100" kern="1200" dirty="0" smtClean="0"/>
            <a:t>Customer Discovery</a:t>
          </a:r>
          <a:endParaRPr lang="en-IN" sz="3100" kern="1200" dirty="0"/>
        </a:p>
      </dsp:txBody>
      <dsp:txXfrm>
        <a:off x="5289768" y="473065"/>
        <a:ext cx="2937420" cy="117496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4BE0B0-4506-4CD7-AB5A-AB79B6E3FCFE}">
      <dsp:nvSpPr>
        <dsp:cNvPr id="0" name=""/>
        <dsp:cNvSpPr/>
      </dsp:nvSpPr>
      <dsp:spPr>
        <a:xfrm>
          <a:off x="2411" y="473065"/>
          <a:ext cx="2937420" cy="117496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r>
            <a:rPr lang="en-US" sz="3000" kern="1200" dirty="0" smtClean="0"/>
            <a:t>Customer Validation</a:t>
          </a:r>
          <a:endParaRPr lang="en-IN" sz="3000" kern="1200" dirty="0"/>
        </a:p>
      </dsp:txBody>
      <dsp:txXfrm>
        <a:off x="2411" y="473065"/>
        <a:ext cx="2937420" cy="1174968"/>
      </dsp:txXfrm>
    </dsp:sp>
    <dsp:sp modelId="{7529D700-FF39-4B99-A85A-6DEB71840EEC}">
      <dsp:nvSpPr>
        <dsp:cNvPr id="0" name=""/>
        <dsp:cNvSpPr/>
      </dsp:nvSpPr>
      <dsp:spPr>
        <a:xfrm>
          <a:off x="2646089" y="473065"/>
          <a:ext cx="2937420" cy="117496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r>
            <a:rPr lang="en-US" sz="3000" kern="1200" dirty="0" smtClean="0"/>
            <a:t>Customer Creation</a:t>
          </a:r>
          <a:endParaRPr lang="en-IN" sz="3000" kern="1200" dirty="0"/>
        </a:p>
      </dsp:txBody>
      <dsp:txXfrm>
        <a:off x="2646089" y="473065"/>
        <a:ext cx="2937420" cy="1174968"/>
      </dsp:txXfrm>
    </dsp:sp>
    <dsp:sp modelId="{1C4A7958-084D-4046-ACC4-6CD97732E56A}">
      <dsp:nvSpPr>
        <dsp:cNvPr id="0" name=""/>
        <dsp:cNvSpPr/>
      </dsp:nvSpPr>
      <dsp:spPr>
        <a:xfrm>
          <a:off x="5289768" y="473065"/>
          <a:ext cx="2937420" cy="117496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r>
            <a:rPr lang="en-US" sz="3000" kern="1200" dirty="0" smtClean="0"/>
            <a:t>Company Building</a:t>
          </a:r>
          <a:endParaRPr lang="en-IN" sz="3000" kern="1200" dirty="0"/>
        </a:p>
      </dsp:txBody>
      <dsp:txXfrm>
        <a:off x="5289768" y="473065"/>
        <a:ext cx="2937420" cy="117496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4BE0B0-4506-4CD7-AB5A-AB79B6E3FCFE}">
      <dsp:nvSpPr>
        <dsp:cNvPr id="0" name=""/>
        <dsp:cNvSpPr/>
      </dsp:nvSpPr>
      <dsp:spPr>
        <a:xfrm>
          <a:off x="2411" y="473065"/>
          <a:ext cx="2937420" cy="117496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en-US" sz="3100" kern="1200" dirty="0" smtClean="0"/>
            <a:t>Brooding</a:t>
          </a:r>
          <a:endParaRPr lang="en-IN" sz="3100" kern="1200" dirty="0"/>
        </a:p>
      </dsp:txBody>
      <dsp:txXfrm>
        <a:off x="2411" y="473065"/>
        <a:ext cx="2937420" cy="1174968"/>
      </dsp:txXfrm>
    </dsp:sp>
    <dsp:sp modelId="{7529D700-FF39-4B99-A85A-6DEB71840EEC}">
      <dsp:nvSpPr>
        <dsp:cNvPr id="0" name=""/>
        <dsp:cNvSpPr/>
      </dsp:nvSpPr>
      <dsp:spPr>
        <a:xfrm>
          <a:off x="2646089" y="473065"/>
          <a:ext cx="2937420" cy="1174968"/>
        </a:xfrm>
        <a:prstGeom prst="chevron">
          <a:avLst/>
        </a:prstGeom>
        <a:solidFill>
          <a:schemeClr val="accent1">
            <a:hueOff val="0"/>
            <a:satOff val="0"/>
            <a:lumOff val="0"/>
            <a:alpha val="3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en-US" sz="3100" kern="1200" dirty="0" smtClean="0"/>
            <a:t>The Plunge</a:t>
          </a:r>
          <a:endParaRPr lang="en-IN" sz="3100" kern="1200" dirty="0"/>
        </a:p>
      </dsp:txBody>
      <dsp:txXfrm>
        <a:off x="2646089" y="473065"/>
        <a:ext cx="2937420" cy="1174968"/>
      </dsp:txXfrm>
    </dsp:sp>
    <dsp:sp modelId="{D592D9B2-654D-411C-AE9E-1FF5D77BD07D}">
      <dsp:nvSpPr>
        <dsp:cNvPr id="0" name=""/>
        <dsp:cNvSpPr/>
      </dsp:nvSpPr>
      <dsp:spPr>
        <a:xfrm>
          <a:off x="5289768" y="473065"/>
          <a:ext cx="2937420" cy="1174968"/>
        </a:xfrm>
        <a:prstGeom prst="chevron">
          <a:avLst/>
        </a:prstGeom>
        <a:solidFill>
          <a:schemeClr val="accent1">
            <a:hueOff val="0"/>
            <a:satOff val="0"/>
            <a:lumOff val="0"/>
            <a:alpha val="3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en-US" sz="3100" kern="1200" dirty="0" smtClean="0"/>
            <a:t>Customer Discovery</a:t>
          </a:r>
          <a:endParaRPr lang="en-IN" sz="3100" kern="1200" dirty="0"/>
        </a:p>
      </dsp:txBody>
      <dsp:txXfrm>
        <a:off x="5289768" y="473065"/>
        <a:ext cx="2937420" cy="117496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4BE0B0-4506-4CD7-AB5A-AB79B6E3FCFE}">
      <dsp:nvSpPr>
        <dsp:cNvPr id="0" name=""/>
        <dsp:cNvSpPr/>
      </dsp:nvSpPr>
      <dsp:spPr>
        <a:xfrm>
          <a:off x="2411" y="473065"/>
          <a:ext cx="2937420" cy="1174968"/>
        </a:xfrm>
        <a:prstGeom prst="chevron">
          <a:avLst/>
        </a:prstGeom>
        <a:solidFill>
          <a:schemeClr val="accent1">
            <a:hueOff val="0"/>
            <a:satOff val="0"/>
            <a:lumOff val="0"/>
            <a:alpha val="3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en-US" sz="3100" kern="1200" dirty="0" smtClean="0"/>
            <a:t>Brooding</a:t>
          </a:r>
          <a:endParaRPr lang="en-IN" sz="3100" kern="1200" dirty="0"/>
        </a:p>
      </dsp:txBody>
      <dsp:txXfrm>
        <a:off x="2411" y="473065"/>
        <a:ext cx="2937420" cy="1174968"/>
      </dsp:txXfrm>
    </dsp:sp>
    <dsp:sp modelId="{7529D700-FF39-4B99-A85A-6DEB71840EEC}">
      <dsp:nvSpPr>
        <dsp:cNvPr id="0" name=""/>
        <dsp:cNvSpPr/>
      </dsp:nvSpPr>
      <dsp:spPr>
        <a:xfrm>
          <a:off x="2646089" y="473065"/>
          <a:ext cx="2937420" cy="1174968"/>
        </a:xfrm>
        <a:prstGeom prst="chevron">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en-US" sz="3100" kern="1200" dirty="0" smtClean="0"/>
            <a:t>The Plunge</a:t>
          </a:r>
          <a:endParaRPr lang="en-IN" sz="3100" kern="1200" dirty="0"/>
        </a:p>
      </dsp:txBody>
      <dsp:txXfrm>
        <a:off x="2646089" y="473065"/>
        <a:ext cx="2937420" cy="1174968"/>
      </dsp:txXfrm>
    </dsp:sp>
    <dsp:sp modelId="{D592D9B2-654D-411C-AE9E-1FF5D77BD07D}">
      <dsp:nvSpPr>
        <dsp:cNvPr id="0" name=""/>
        <dsp:cNvSpPr/>
      </dsp:nvSpPr>
      <dsp:spPr>
        <a:xfrm>
          <a:off x="5289768" y="473065"/>
          <a:ext cx="2937420" cy="1174968"/>
        </a:xfrm>
        <a:prstGeom prst="chevron">
          <a:avLst/>
        </a:prstGeom>
        <a:solidFill>
          <a:schemeClr val="accent1">
            <a:hueOff val="0"/>
            <a:satOff val="0"/>
            <a:lumOff val="0"/>
            <a:alpha val="3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en-US" sz="3100" kern="1200" dirty="0" smtClean="0"/>
            <a:t>Customer Discovery</a:t>
          </a:r>
          <a:endParaRPr lang="en-IN" sz="3100" kern="1200" dirty="0"/>
        </a:p>
      </dsp:txBody>
      <dsp:txXfrm>
        <a:off x="5289768" y="473065"/>
        <a:ext cx="2937420" cy="117496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4BE0B0-4506-4CD7-AB5A-AB79B6E3FCFE}">
      <dsp:nvSpPr>
        <dsp:cNvPr id="0" name=""/>
        <dsp:cNvSpPr/>
      </dsp:nvSpPr>
      <dsp:spPr>
        <a:xfrm>
          <a:off x="2411" y="473065"/>
          <a:ext cx="2937420" cy="1174968"/>
        </a:xfrm>
        <a:prstGeom prst="chevron">
          <a:avLst/>
        </a:prstGeom>
        <a:solidFill>
          <a:schemeClr val="accent1">
            <a:hueOff val="0"/>
            <a:satOff val="0"/>
            <a:lumOff val="0"/>
            <a:alpha val="3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en-US" sz="3100" kern="1200" dirty="0" smtClean="0"/>
            <a:t>Brooding</a:t>
          </a:r>
          <a:endParaRPr lang="en-IN" sz="3100" kern="1200" dirty="0"/>
        </a:p>
      </dsp:txBody>
      <dsp:txXfrm>
        <a:off x="2411" y="473065"/>
        <a:ext cx="2937420" cy="1174968"/>
      </dsp:txXfrm>
    </dsp:sp>
    <dsp:sp modelId="{7529D700-FF39-4B99-A85A-6DEB71840EEC}">
      <dsp:nvSpPr>
        <dsp:cNvPr id="0" name=""/>
        <dsp:cNvSpPr/>
      </dsp:nvSpPr>
      <dsp:spPr>
        <a:xfrm>
          <a:off x="2646089" y="473065"/>
          <a:ext cx="2937420" cy="1174968"/>
        </a:xfrm>
        <a:prstGeom prst="chevron">
          <a:avLst/>
        </a:prstGeom>
        <a:solidFill>
          <a:schemeClr val="accent1">
            <a:hueOff val="0"/>
            <a:satOff val="0"/>
            <a:lumOff val="0"/>
            <a:alpha val="3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en-US" sz="3100" kern="1200" dirty="0" smtClean="0"/>
            <a:t>The Plunge</a:t>
          </a:r>
          <a:endParaRPr lang="en-IN" sz="3100" kern="1200" dirty="0"/>
        </a:p>
      </dsp:txBody>
      <dsp:txXfrm>
        <a:off x="2646089" y="473065"/>
        <a:ext cx="2937420" cy="1174968"/>
      </dsp:txXfrm>
    </dsp:sp>
    <dsp:sp modelId="{D592D9B2-654D-411C-AE9E-1FF5D77BD07D}">
      <dsp:nvSpPr>
        <dsp:cNvPr id="0" name=""/>
        <dsp:cNvSpPr/>
      </dsp:nvSpPr>
      <dsp:spPr>
        <a:xfrm>
          <a:off x="5289768" y="473065"/>
          <a:ext cx="2937420" cy="1174968"/>
        </a:xfrm>
        <a:prstGeom prst="chevron">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en-US" sz="3100" kern="1200" dirty="0" smtClean="0"/>
            <a:t>Customer Discovery</a:t>
          </a:r>
          <a:endParaRPr lang="en-IN" sz="3100" kern="1200" dirty="0"/>
        </a:p>
      </dsp:txBody>
      <dsp:txXfrm>
        <a:off x="5289768" y="473065"/>
        <a:ext cx="2937420" cy="1174968"/>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4BE0B0-4506-4CD7-AB5A-AB79B6E3FCFE}">
      <dsp:nvSpPr>
        <dsp:cNvPr id="0" name=""/>
        <dsp:cNvSpPr/>
      </dsp:nvSpPr>
      <dsp:spPr>
        <a:xfrm>
          <a:off x="2411" y="473065"/>
          <a:ext cx="2937420" cy="117496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r>
            <a:rPr lang="en-US" sz="3000" kern="1200" dirty="0" smtClean="0"/>
            <a:t>Customer Validation</a:t>
          </a:r>
          <a:endParaRPr lang="en-IN" sz="3000" kern="1200" dirty="0"/>
        </a:p>
      </dsp:txBody>
      <dsp:txXfrm>
        <a:off x="2411" y="473065"/>
        <a:ext cx="2937420" cy="1174968"/>
      </dsp:txXfrm>
    </dsp:sp>
    <dsp:sp modelId="{7529D700-FF39-4B99-A85A-6DEB71840EEC}">
      <dsp:nvSpPr>
        <dsp:cNvPr id="0" name=""/>
        <dsp:cNvSpPr/>
      </dsp:nvSpPr>
      <dsp:spPr>
        <a:xfrm>
          <a:off x="2646089" y="473065"/>
          <a:ext cx="2937420" cy="1174968"/>
        </a:xfrm>
        <a:prstGeom prst="chevron">
          <a:avLst/>
        </a:prstGeom>
        <a:solidFill>
          <a:schemeClr val="accent1">
            <a:hueOff val="0"/>
            <a:satOff val="0"/>
            <a:lumOff val="0"/>
            <a:alpha val="3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r>
            <a:rPr lang="en-US" sz="3000" kern="1200" dirty="0" smtClean="0"/>
            <a:t>Customer Creation</a:t>
          </a:r>
          <a:endParaRPr lang="en-IN" sz="3000" kern="1200" dirty="0"/>
        </a:p>
      </dsp:txBody>
      <dsp:txXfrm>
        <a:off x="2646089" y="473065"/>
        <a:ext cx="2937420" cy="1174968"/>
      </dsp:txXfrm>
    </dsp:sp>
    <dsp:sp modelId="{D592D9B2-654D-411C-AE9E-1FF5D77BD07D}">
      <dsp:nvSpPr>
        <dsp:cNvPr id="0" name=""/>
        <dsp:cNvSpPr/>
      </dsp:nvSpPr>
      <dsp:spPr>
        <a:xfrm>
          <a:off x="5289768" y="473065"/>
          <a:ext cx="2937420" cy="1174968"/>
        </a:xfrm>
        <a:prstGeom prst="chevron">
          <a:avLst/>
        </a:prstGeom>
        <a:solidFill>
          <a:schemeClr val="accent1">
            <a:hueOff val="0"/>
            <a:satOff val="0"/>
            <a:lumOff val="0"/>
            <a:alpha val="3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r>
            <a:rPr lang="en-US" sz="3000" kern="1200" dirty="0" smtClean="0"/>
            <a:t>Company Building</a:t>
          </a:r>
          <a:endParaRPr lang="en-IN" sz="3000" kern="1200" dirty="0"/>
        </a:p>
      </dsp:txBody>
      <dsp:txXfrm>
        <a:off x="5289768" y="473065"/>
        <a:ext cx="2937420" cy="1174968"/>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4BE0B0-4506-4CD7-AB5A-AB79B6E3FCFE}">
      <dsp:nvSpPr>
        <dsp:cNvPr id="0" name=""/>
        <dsp:cNvSpPr/>
      </dsp:nvSpPr>
      <dsp:spPr>
        <a:xfrm>
          <a:off x="2411" y="473065"/>
          <a:ext cx="2937420" cy="1174968"/>
        </a:xfrm>
        <a:prstGeom prst="chevron">
          <a:avLst/>
        </a:prstGeom>
        <a:solidFill>
          <a:schemeClr val="accent1">
            <a:hueOff val="0"/>
            <a:satOff val="0"/>
            <a:lumOff val="0"/>
            <a:alpha val="3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r>
            <a:rPr lang="en-US" sz="3000" kern="1200" dirty="0" smtClean="0"/>
            <a:t>Customer Validation</a:t>
          </a:r>
          <a:endParaRPr lang="en-IN" sz="3000" kern="1200" dirty="0"/>
        </a:p>
      </dsp:txBody>
      <dsp:txXfrm>
        <a:off x="2411" y="473065"/>
        <a:ext cx="2937420" cy="1174968"/>
      </dsp:txXfrm>
    </dsp:sp>
    <dsp:sp modelId="{7529D700-FF39-4B99-A85A-6DEB71840EEC}">
      <dsp:nvSpPr>
        <dsp:cNvPr id="0" name=""/>
        <dsp:cNvSpPr/>
      </dsp:nvSpPr>
      <dsp:spPr>
        <a:xfrm>
          <a:off x="2646089" y="473065"/>
          <a:ext cx="2937420" cy="1174968"/>
        </a:xfrm>
        <a:prstGeom prst="chevron">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r>
            <a:rPr lang="en-US" sz="3000" kern="1200" dirty="0" smtClean="0"/>
            <a:t>Customer Creation</a:t>
          </a:r>
          <a:endParaRPr lang="en-IN" sz="3000" kern="1200" dirty="0"/>
        </a:p>
      </dsp:txBody>
      <dsp:txXfrm>
        <a:off x="2646089" y="473065"/>
        <a:ext cx="2937420" cy="1174968"/>
      </dsp:txXfrm>
    </dsp:sp>
    <dsp:sp modelId="{D592D9B2-654D-411C-AE9E-1FF5D77BD07D}">
      <dsp:nvSpPr>
        <dsp:cNvPr id="0" name=""/>
        <dsp:cNvSpPr/>
      </dsp:nvSpPr>
      <dsp:spPr>
        <a:xfrm>
          <a:off x="5289768" y="473065"/>
          <a:ext cx="2937420" cy="1174968"/>
        </a:xfrm>
        <a:prstGeom prst="chevron">
          <a:avLst/>
        </a:prstGeom>
        <a:solidFill>
          <a:schemeClr val="accent1">
            <a:hueOff val="0"/>
            <a:satOff val="0"/>
            <a:lumOff val="0"/>
            <a:alpha val="3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r>
            <a:rPr lang="en-US" sz="3000" kern="1200" dirty="0" smtClean="0"/>
            <a:t>Company Building</a:t>
          </a:r>
          <a:endParaRPr lang="en-IN" sz="3000" kern="1200" dirty="0"/>
        </a:p>
      </dsp:txBody>
      <dsp:txXfrm>
        <a:off x="5289768" y="473065"/>
        <a:ext cx="2937420" cy="1174968"/>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4BE0B0-4506-4CD7-AB5A-AB79B6E3FCFE}">
      <dsp:nvSpPr>
        <dsp:cNvPr id="0" name=""/>
        <dsp:cNvSpPr/>
      </dsp:nvSpPr>
      <dsp:spPr>
        <a:xfrm>
          <a:off x="2411" y="473065"/>
          <a:ext cx="2937420" cy="1174968"/>
        </a:xfrm>
        <a:prstGeom prst="chevron">
          <a:avLst/>
        </a:prstGeom>
        <a:solidFill>
          <a:schemeClr val="accent1">
            <a:hueOff val="0"/>
            <a:satOff val="0"/>
            <a:lumOff val="0"/>
            <a:alpha val="3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r>
            <a:rPr lang="en-US" sz="3000" kern="1200" dirty="0" smtClean="0"/>
            <a:t>Customer Validation</a:t>
          </a:r>
          <a:endParaRPr lang="en-IN" sz="3000" kern="1200" dirty="0"/>
        </a:p>
      </dsp:txBody>
      <dsp:txXfrm>
        <a:off x="2411" y="473065"/>
        <a:ext cx="2937420" cy="1174968"/>
      </dsp:txXfrm>
    </dsp:sp>
    <dsp:sp modelId="{7529D700-FF39-4B99-A85A-6DEB71840EEC}">
      <dsp:nvSpPr>
        <dsp:cNvPr id="0" name=""/>
        <dsp:cNvSpPr/>
      </dsp:nvSpPr>
      <dsp:spPr>
        <a:xfrm>
          <a:off x="2646089" y="504055"/>
          <a:ext cx="2937420" cy="1112988"/>
        </a:xfrm>
        <a:prstGeom prst="chevron">
          <a:avLst/>
        </a:prstGeom>
        <a:solidFill>
          <a:schemeClr val="accent1">
            <a:hueOff val="0"/>
            <a:satOff val="0"/>
            <a:lumOff val="0"/>
            <a:alpha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r>
            <a:rPr lang="en-US" sz="3000" kern="1200" dirty="0" smtClean="0"/>
            <a:t>Customer Creation</a:t>
          </a:r>
          <a:endParaRPr lang="en-IN" sz="3000" kern="1200" dirty="0"/>
        </a:p>
      </dsp:txBody>
      <dsp:txXfrm>
        <a:off x="2646089" y="504055"/>
        <a:ext cx="2937420" cy="1112988"/>
      </dsp:txXfrm>
    </dsp:sp>
    <dsp:sp modelId="{D592D9B2-654D-411C-AE9E-1FF5D77BD07D}">
      <dsp:nvSpPr>
        <dsp:cNvPr id="0" name=""/>
        <dsp:cNvSpPr/>
      </dsp:nvSpPr>
      <dsp:spPr>
        <a:xfrm>
          <a:off x="5289768" y="473065"/>
          <a:ext cx="2937420" cy="1174968"/>
        </a:xfrm>
        <a:prstGeom prst="chevron">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r>
            <a:rPr lang="en-US" sz="3000" kern="1200" dirty="0" smtClean="0"/>
            <a:t>Company Building</a:t>
          </a:r>
          <a:endParaRPr lang="en-IN" sz="3000" kern="1200" dirty="0"/>
        </a:p>
      </dsp:txBody>
      <dsp:txXfrm>
        <a:off x="5289768" y="473065"/>
        <a:ext cx="2937420" cy="117496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1A4AD3-0BC6-4958-8887-3F83A3ACBF57}" type="datetimeFigureOut">
              <a:rPr lang="en-IN" smtClean="0"/>
              <a:pPr/>
              <a:t>04-09-2012</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1B37D1-116F-481D-AECA-208173AE7881}"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a:t>
            </a:r>
            <a:r>
              <a:rPr lang="en-US" baseline="0" dirty="0" smtClean="0"/>
              <a:t> do we mean with critical details??????????</a:t>
            </a:r>
            <a:endParaRPr lang="en-IN" dirty="0"/>
          </a:p>
        </p:txBody>
      </p:sp>
      <p:sp>
        <p:nvSpPr>
          <p:cNvPr id="4" name="Slide Number Placeholder 3"/>
          <p:cNvSpPr>
            <a:spLocks noGrp="1"/>
          </p:cNvSpPr>
          <p:nvPr>
            <p:ph type="sldNum" sz="quarter" idx="10"/>
          </p:nvPr>
        </p:nvSpPr>
        <p:spPr/>
        <p:txBody>
          <a:bodyPr/>
          <a:lstStyle/>
          <a:p>
            <a:fld id="{751B37D1-116F-481D-AECA-208173AE7881}" type="slidenum">
              <a:rPr lang="en-IN" smtClean="0"/>
              <a:pPr/>
              <a:t>5</a:t>
            </a:fld>
            <a:endParaRPr lang="en-I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751B37D1-116F-481D-AECA-208173AE7881}" type="slidenum">
              <a:rPr lang="en-IN" smtClean="0"/>
              <a:pPr/>
              <a:t>8</a:t>
            </a:fld>
            <a:endParaRPr lang="en-I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a:t>
            </a:r>
            <a:r>
              <a:rPr lang="en-US" baseline="0" dirty="0" smtClean="0"/>
              <a:t> do we mean with critical details??????????</a:t>
            </a:r>
            <a:endParaRPr lang="en-IN" dirty="0"/>
          </a:p>
        </p:txBody>
      </p:sp>
      <p:sp>
        <p:nvSpPr>
          <p:cNvPr id="4" name="Slide Number Placeholder 3"/>
          <p:cNvSpPr>
            <a:spLocks noGrp="1"/>
          </p:cNvSpPr>
          <p:nvPr>
            <p:ph type="sldNum" sz="quarter" idx="10"/>
          </p:nvPr>
        </p:nvSpPr>
        <p:spPr/>
        <p:txBody>
          <a:bodyPr/>
          <a:lstStyle/>
          <a:p>
            <a:fld id="{751B37D1-116F-481D-AECA-208173AE7881}" type="slidenum">
              <a:rPr lang="en-IN" smtClean="0"/>
              <a:pPr/>
              <a:t>9</a:t>
            </a:fld>
            <a:endParaRPr lang="en-I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941AA484-43CB-4ED5-A3D2-F5DE29731535}" type="datetimeFigureOut">
              <a:rPr lang="en-IN" smtClean="0"/>
              <a:pPr/>
              <a:t>04-09-2012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8BA2DDD-56DC-4C56-91FF-40947DEBD4E4}"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941AA484-43CB-4ED5-A3D2-F5DE29731535}" type="datetimeFigureOut">
              <a:rPr lang="en-IN" smtClean="0"/>
              <a:pPr/>
              <a:t>04-09-2012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8BA2DDD-56DC-4C56-91FF-40947DEBD4E4}"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941AA484-43CB-4ED5-A3D2-F5DE29731535}" type="datetimeFigureOut">
              <a:rPr lang="en-IN" smtClean="0"/>
              <a:pPr/>
              <a:t>04-09-2012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8BA2DDD-56DC-4C56-91FF-40947DEBD4E4}"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941AA484-43CB-4ED5-A3D2-F5DE29731535}" type="datetimeFigureOut">
              <a:rPr lang="en-IN" smtClean="0"/>
              <a:pPr/>
              <a:t>04-09-2012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8BA2DDD-56DC-4C56-91FF-40947DEBD4E4}"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1AA484-43CB-4ED5-A3D2-F5DE29731535}" type="datetimeFigureOut">
              <a:rPr lang="en-IN" smtClean="0"/>
              <a:pPr/>
              <a:t>04-09-2012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8BA2DDD-56DC-4C56-91FF-40947DEBD4E4}"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941AA484-43CB-4ED5-A3D2-F5DE29731535}" type="datetimeFigureOut">
              <a:rPr lang="en-IN" smtClean="0"/>
              <a:pPr/>
              <a:t>04-09-2012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8BA2DDD-56DC-4C56-91FF-40947DEBD4E4}"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941AA484-43CB-4ED5-A3D2-F5DE29731535}" type="datetimeFigureOut">
              <a:rPr lang="en-IN" smtClean="0"/>
              <a:pPr/>
              <a:t>04-09-2012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8BA2DDD-56DC-4C56-91FF-40947DEBD4E4}"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941AA484-43CB-4ED5-A3D2-F5DE29731535}" type="datetimeFigureOut">
              <a:rPr lang="en-IN" smtClean="0"/>
              <a:pPr/>
              <a:t>04-09-2012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8BA2DDD-56DC-4C56-91FF-40947DEBD4E4}"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1AA484-43CB-4ED5-A3D2-F5DE29731535}" type="datetimeFigureOut">
              <a:rPr lang="en-IN" smtClean="0"/>
              <a:pPr/>
              <a:t>04-09-2012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8BA2DDD-56DC-4C56-91FF-40947DEBD4E4}"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1AA484-43CB-4ED5-A3D2-F5DE29731535}" type="datetimeFigureOut">
              <a:rPr lang="en-IN" smtClean="0"/>
              <a:pPr/>
              <a:t>04-09-2012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8BA2DDD-56DC-4C56-91FF-40947DEBD4E4}"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1AA484-43CB-4ED5-A3D2-F5DE29731535}" type="datetimeFigureOut">
              <a:rPr lang="en-IN" smtClean="0"/>
              <a:pPr/>
              <a:t>04-09-2012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8BA2DDD-56DC-4C56-91FF-40947DEBD4E4}"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1AA484-43CB-4ED5-A3D2-F5DE29731535}" type="datetimeFigureOut">
              <a:rPr lang="en-IN" smtClean="0"/>
              <a:pPr/>
              <a:t>04-09-2012</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BA2DDD-56DC-4C56-91FF-40947DEBD4E4}"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1.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Dropbox/Owlet%20Incubator/Customer%20development%20process.pptx" TargetMode="Externa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412776"/>
            <a:ext cx="8352928" cy="1755627"/>
          </a:xfrm>
        </p:spPr>
        <p:txBody>
          <a:bodyPr>
            <a:noAutofit/>
          </a:bodyPr>
          <a:lstStyle/>
          <a:p>
            <a:r>
              <a:rPr lang="en-US" sz="5400" dirty="0" smtClean="0">
                <a:effectLst>
                  <a:outerShdw blurRad="38100" dist="38100" dir="2700000" algn="tl">
                    <a:srgbClr val="000000">
                      <a:alpha val="43137"/>
                    </a:srgbClr>
                  </a:outerShdw>
                </a:effectLst>
              </a:rPr>
              <a:t>The Entrepreneurial Journey</a:t>
            </a:r>
            <a:endParaRPr lang="en-IN" sz="5400"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normAutofit/>
          </a:bodyPr>
          <a:lstStyle/>
          <a:p>
            <a:r>
              <a:rPr lang="en-US" dirty="0" smtClean="0"/>
              <a:t>Steps along the way, questions and suggested support at each step</a:t>
            </a:r>
            <a:endParaRPr lang="en-IN" dirty="0"/>
          </a:p>
        </p:txBody>
      </p:sp>
      <p:sp>
        <p:nvSpPr>
          <p:cNvPr id="4" name="Freeform 3"/>
          <p:cNvSpPr/>
          <p:nvPr/>
        </p:nvSpPr>
        <p:spPr>
          <a:xfrm>
            <a:off x="512618" y="568036"/>
            <a:ext cx="7938655" cy="5652655"/>
          </a:xfrm>
          <a:custGeom>
            <a:avLst/>
            <a:gdLst>
              <a:gd name="connsiteX0" fmla="*/ 0 w 7938655"/>
              <a:gd name="connsiteY0" fmla="*/ 5652655 h 5652655"/>
              <a:gd name="connsiteX1" fmla="*/ 387927 w 7938655"/>
              <a:gd name="connsiteY1" fmla="*/ 5611091 h 5652655"/>
              <a:gd name="connsiteX2" fmla="*/ 484909 w 7938655"/>
              <a:gd name="connsiteY2" fmla="*/ 5555673 h 5652655"/>
              <a:gd name="connsiteX3" fmla="*/ 568037 w 7938655"/>
              <a:gd name="connsiteY3" fmla="*/ 5527964 h 5652655"/>
              <a:gd name="connsiteX4" fmla="*/ 623455 w 7938655"/>
              <a:gd name="connsiteY4" fmla="*/ 5486400 h 5652655"/>
              <a:gd name="connsiteX5" fmla="*/ 651164 w 7938655"/>
              <a:gd name="connsiteY5" fmla="*/ 5444837 h 5652655"/>
              <a:gd name="connsiteX6" fmla="*/ 706582 w 7938655"/>
              <a:gd name="connsiteY6" fmla="*/ 5334000 h 5652655"/>
              <a:gd name="connsiteX7" fmla="*/ 720437 w 7938655"/>
              <a:gd name="connsiteY7" fmla="*/ 5167746 h 5652655"/>
              <a:gd name="connsiteX8" fmla="*/ 692727 w 7938655"/>
              <a:gd name="connsiteY8" fmla="*/ 4973782 h 5652655"/>
              <a:gd name="connsiteX9" fmla="*/ 665018 w 7938655"/>
              <a:gd name="connsiteY9" fmla="*/ 4890655 h 5652655"/>
              <a:gd name="connsiteX10" fmla="*/ 637309 w 7938655"/>
              <a:gd name="connsiteY10" fmla="*/ 4765964 h 5652655"/>
              <a:gd name="connsiteX11" fmla="*/ 623455 w 7938655"/>
              <a:gd name="connsiteY11" fmla="*/ 4613564 h 5652655"/>
              <a:gd name="connsiteX12" fmla="*/ 609600 w 7938655"/>
              <a:gd name="connsiteY12" fmla="*/ 4572000 h 5652655"/>
              <a:gd name="connsiteX13" fmla="*/ 637309 w 7938655"/>
              <a:gd name="connsiteY13" fmla="*/ 4405746 h 5652655"/>
              <a:gd name="connsiteX14" fmla="*/ 678873 w 7938655"/>
              <a:gd name="connsiteY14" fmla="*/ 4308764 h 5652655"/>
              <a:gd name="connsiteX15" fmla="*/ 637309 w 7938655"/>
              <a:gd name="connsiteY15" fmla="*/ 4059382 h 5652655"/>
              <a:gd name="connsiteX16" fmla="*/ 595746 w 7938655"/>
              <a:gd name="connsiteY16" fmla="*/ 4017819 h 5652655"/>
              <a:gd name="connsiteX17" fmla="*/ 512618 w 7938655"/>
              <a:gd name="connsiteY17" fmla="*/ 3962400 h 5652655"/>
              <a:gd name="connsiteX18" fmla="*/ 415637 w 7938655"/>
              <a:gd name="connsiteY18" fmla="*/ 3879273 h 5652655"/>
              <a:gd name="connsiteX19" fmla="*/ 387927 w 7938655"/>
              <a:gd name="connsiteY19" fmla="*/ 3810000 h 5652655"/>
              <a:gd name="connsiteX20" fmla="*/ 401782 w 7938655"/>
              <a:gd name="connsiteY20" fmla="*/ 3754582 h 5652655"/>
              <a:gd name="connsiteX21" fmla="*/ 595746 w 7938655"/>
              <a:gd name="connsiteY21" fmla="*/ 3352800 h 5652655"/>
              <a:gd name="connsiteX22" fmla="*/ 720437 w 7938655"/>
              <a:gd name="connsiteY22" fmla="*/ 3269673 h 5652655"/>
              <a:gd name="connsiteX23" fmla="*/ 775855 w 7938655"/>
              <a:gd name="connsiteY23" fmla="*/ 3228109 h 5652655"/>
              <a:gd name="connsiteX24" fmla="*/ 1052946 w 7938655"/>
              <a:gd name="connsiteY24" fmla="*/ 3186546 h 5652655"/>
              <a:gd name="connsiteX25" fmla="*/ 1122218 w 7938655"/>
              <a:gd name="connsiteY25" fmla="*/ 3172691 h 5652655"/>
              <a:gd name="connsiteX26" fmla="*/ 1205346 w 7938655"/>
              <a:gd name="connsiteY26" fmla="*/ 3144982 h 5652655"/>
              <a:gd name="connsiteX27" fmla="*/ 1343891 w 7938655"/>
              <a:gd name="connsiteY27" fmla="*/ 3103419 h 5652655"/>
              <a:gd name="connsiteX28" fmla="*/ 1717964 w 7938655"/>
              <a:gd name="connsiteY28" fmla="*/ 3020291 h 5652655"/>
              <a:gd name="connsiteX29" fmla="*/ 1967346 w 7938655"/>
              <a:gd name="connsiteY29" fmla="*/ 2992582 h 5652655"/>
              <a:gd name="connsiteX30" fmla="*/ 2646218 w 7938655"/>
              <a:gd name="connsiteY30" fmla="*/ 2951019 h 5652655"/>
              <a:gd name="connsiteX31" fmla="*/ 3172691 w 7938655"/>
              <a:gd name="connsiteY31" fmla="*/ 2923309 h 5652655"/>
              <a:gd name="connsiteX32" fmla="*/ 3311237 w 7938655"/>
              <a:gd name="connsiteY32" fmla="*/ 2909455 h 5652655"/>
              <a:gd name="connsiteX33" fmla="*/ 3505200 w 7938655"/>
              <a:gd name="connsiteY33" fmla="*/ 2854037 h 5652655"/>
              <a:gd name="connsiteX34" fmla="*/ 3643746 w 7938655"/>
              <a:gd name="connsiteY34" fmla="*/ 2798619 h 5652655"/>
              <a:gd name="connsiteX35" fmla="*/ 3754582 w 7938655"/>
              <a:gd name="connsiteY35" fmla="*/ 2743200 h 5652655"/>
              <a:gd name="connsiteX36" fmla="*/ 3782291 w 7938655"/>
              <a:gd name="connsiteY36" fmla="*/ 2632364 h 5652655"/>
              <a:gd name="connsiteX37" fmla="*/ 3810000 w 7938655"/>
              <a:gd name="connsiteY37" fmla="*/ 2576946 h 5652655"/>
              <a:gd name="connsiteX38" fmla="*/ 3782291 w 7938655"/>
              <a:gd name="connsiteY38" fmla="*/ 2466109 h 5652655"/>
              <a:gd name="connsiteX39" fmla="*/ 3768437 w 7938655"/>
              <a:gd name="connsiteY39" fmla="*/ 2424546 h 5652655"/>
              <a:gd name="connsiteX40" fmla="*/ 3726873 w 7938655"/>
              <a:gd name="connsiteY40" fmla="*/ 2396837 h 5652655"/>
              <a:gd name="connsiteX41" fmla="*/ 3616037 w 7938655"/>
              <a:gd name="connsiteY41" fmla="*/ 2369128 h 5652655"/>
              <a:gd name="connsiteX42" fmla="*/ 3602182 w 7938655"/>
              <a:gd name="connsiteY42" fmla="*/ 2175164 h 5652655"/>
              <a:gd name="connsiteX43" fmla="*/ 3657600 w 7938655"/>
              <a:gd name="connsiteY43" fmla="*/ 2092037 h 5652655"/>
              <a:gd name="connsiteX44" fmla="*/ 3699164 w 7938655"/>
              <a:gd name="connsiteY44" fmla="*/ 2050473 h 5652655"/>
              <a:gd name="connsiteX45" fmla="*/ 3782291 w 7938655"/>
              <a:gd name="connsiteY45" fmla="*/ 2022764 h 5652655"/>
              <a:gd name="connsiteX46" fmla="*/ 3934691 w 7938655"/>
              <a:gd name="connsiteY46" fmla="*/ 1995055 h 5652655"/>
              <a:gd name="connsiteX47" fmla="*/ 4003964 w 7938655"/>
              <a:gd name="connsiteY47" fmla="*/ 1981200 h 5652655"/>
              <a:gd name="connsiteX48" fmla="*/ 4170218 w 7938655"/>
              <a:gd name="connsiteY48" fmla="*/ 1967346 h 5652655"/>
              <a:gd name="connsiteX49" fmla="*/ 4281055 w 7938655"/>
              <a:gd name="connsiteY49" fmla="*/ 1925782 h 5652655"/>
              <a:gd name="connsiteX50" fmla="*/ 4322618 w 7938655"/>
              <a:gd name="connsiteY50" fmla="*/ 1911928 h 5652655"/>
              <a:gd name="connsiteX51" fmla="*/ 4405746 w 7938655"/>
              <a:gd name="connsiteY51" fmla="*/ 1898073 h 5652655"/>
              <a:gd name="connsiteX52" fmla="*/ 4461164 w 7938655"/>
              <a:gd name="connsiteY52" fmla="*/ 1870364 h 5652655"/>
              <a:gd name="connsiteX53" fmla="*/ 4585855 w 7938655"/>
              <a:gd name="connsiteY53" fmla="*/ 1787237 h 5652655"/>
              <a:gd name="connsiteX54" fmla="*/ 4627418 w 7938655"/>
              <a:gd name="connsiteY54" fmla="*/ 1745673 h 5652655"/>
              <a:gd name="connsiteX55" fmla="*/ 4668982 w 7938655"/>
              <a:gd name="connsiteY55" fmla="*/ 1717964 h 5652655"/>
              <a:gd name="connsiteX56" fmla="*/ 4738255 w 7938655"/>
              <a:gd name="connsiteY56" fmla="*/ 1662546 h 5652655"/>
              <a:gd name="connsiteX57" fmla="*/ 4835237 w 7938655"/>
              <a:gd name="connsiteY57" fmla="*/ 1579419 h 5652655"/>
              <a:gd name="connsiteX58" fmla="*/ 4876800 w 7938655"/>
              <a:gd name="connsiteY58" fmla="*/ 1565564 h 5652655"/>
              <a:gd name="connsiteX59" fmla="*/ 4890655 w 7938655"/>
              <a:gd name="connsiteY59" fmla="*/ 1122219 h 5652655"/>
              <a:gd name="connsiteX60" fmla="*/ 4849091 w 7938655"/>
              <a:gd name="connsiteY60" fmla="*/ 1025237 h 5652655"/>
              <a:gd name="connsiteX61" fmla="*/ 4821382 w 7938655"/>
              <a:gd name="connsiteY61" fmla="*/ 942109 h 5652655"/>
              <a:gd name="connsiteX62" fmla="*/ 4959927 w 7938655"/>
              <a:gd name="connsiteY62" fmla="*/ 900546 h 5652655"/>
              <a:gd name="connsiteX63" fmla="*/ 5666509 w 7938655"/>
              <a:gd name="connsiteY63" fmla="*/ 900546 h 5652655"/>
              <a:gd name="connsiteX64" fmla="*/ 5708073 w 7938655"/>
              <a:gd name="connsiteY64" fmla="*/ 928255 h 5652655"/>
              <a:gd name="connsiteX65" fmla="*/ 5749637 w 7938655"/>
              <a:gd name="connsiteY65" fmla="*/ 942109 h 5652655"/>
              <a:gd name="connsiteX66" fmla="*/ 5777346 w 7938655"/>
              <a:gd name="connsiteY66" fmla="*/ 983673 h 5652655"/>
              <a:gd name="connsiteX67" fmla="*/ 5860473 w 7938655"/>
              <a:gd name="connsiteY67" fmla="*/ 1052946 h 5652655"/>
              <a:gd name="connsiteX68" fmla="*/ 5888182 w 7938655"/>
              <a:gd name="connsiteY68" fmla="*/ 1149928 h 5652655"/>
              <a:gd name="connsiteX69" fmla="*/ 5915891 w 7938655"/>
              <a:gd name="connsiteY69" fmla="*/ 1233055 h 5652655"/>
              <a:gd name="connsiteX70" fmla="*/ 6012873 w 7938655"/>
              <a:gd name="connsiteY70" fmla="*/ 1260764 h 5652655"/>
              <a:gd name="connsiteX71" fmla="*/ 6206837 w 7938655"/>
              <a:gd name="connsiteY71" fmla="*/ 1246909 h 5652655"/>
              <a:gd name="connsiteX72" fmla="*/ 6289964 w 7938655"/>
              <a:gd name="connsiteY72" fmla="*/ 1219200 h 5652655"/>
              <a:gd name="connsiteX73" fmla="*/ 6359237 w 7938655"/>
              <a:gd name="connsiteY73" fmla="*/ 1205346 h 5652655"/>
              <a:gd name="connsiteX74" fmla="*/ 6456218 w 7938655"/>
              <a:gd name="connsiteY74" fmla="*/ 1080655 h 5652655"/>
              <a:gd name="connsiteX75" fmla="*/ 6470073 w 7938655"/>
              <a:gd name="connsiteY75" fmla="*/ 1039091 h 5652655"/>
              <a:gd name="connsiteX76" fmla="*/ 6331527 w 7938655"/>
              <a:gd name="connsiteY76" fmla="*/ 817419 h 5652655"/>
              <a:gd name="connsiteX77" fmla="*/ 6303818 w 7938655"/>
              <a:gd name="connsiteY77" fmla="*/ 692728 h 5652655"/>
              <a:gd name="connsiteX78" fmla="*/ 6248400 w 7938655"/>
              <a:gd name="connsiteY78" fmla="*/ 554182 h 5652655"/>
              <a:gd name="connsiteX79" fmla="*/ 6220691 w 7938655"/>
              <a:gd name="connsiteY79" fmla="*/ 471055 h 5652655"/>
              <a:gd name="connsiteX80" fmla="*/ 6276109 w 7938655"/>
              <a:gd name="connsiteY80" fmla="*/ 249382 h 5652655"/>
              <a:gd name="connsiteX81" fmla="*/ 6359237 w 7938655"/>
              <a:gd name="connsiteY81" fmla="*/ 180109 h 5652655"/>
              <a:gd name="connsiteX82" fmla="*/ 6400800 w 7938655"/>
              <a:gd name="connsiteY82" fmla="*/ 152400 h 5652655"/>
              <a:gd name="connsiteX83" fmla="*/ 6664037 w 7938655"/>
              <a:gd name="connsiteY83" fmla="*/ 166255 h 5652655"/>
              <a:gd name="connsiteX84" fmla="*/ 6719455 w 7938655"/>
              <a:gd name="connsiteY84" fmla="*/ 207819 h 5652655"/>
              <a:gd name="connsiteX85" fmla="*/ 6830291 w 7938655"/>
              <a:gd name="connsiteY85" fmla="*/ 249382 h 5652655"/>
              <a:gd name="connsiteX86" fmla="*/ 7093527 w 7938655"/>
              <a:gd name="connsiteY86" fmla="*/ 221673 h 5652655"/>
              <a:gd name="connsiteX87" fmla="*/ 7190509 w 7938655"/>
              <a:gd name="connsiteY87" fmla="*/ 152400 h 5652655"/>
              <a:gd name="connsiteX88" fmla="*/ 7273637 w 7938655"/>
              <a:gd name="connsiteY88" fmla="*/ 96982 h 5652655"/>
              <a:gd name="connsiteX89" fmla="*/ 7342909 w 7938655"/>
              <a:gd name="connsiteY89" fmla="*/ 27709 h 5652655"/>
              <a:gd name="connsiteX90" fmla="*/ 7495309 w 7938655"/>
              <a:gd name="connsiteY90" fmla="*/ 0 h 5652655"/>
              <a:gd name="connsiteX91" fmla="*/ 7716982 w 7938655"/>
              <a:gd name="connsiteY91" fmla="*/ 27709 h 5652655"/>
              <a:gd name="connsiteX92" fmla="*/ 7800109 w 7938655"/>
              <a:gd name="connsiteY92" fmla="*/ 69273 h 5652655"/>
              <a:gd name="connsiteX93" fmla="*/ 7855527 w 7938655"/>
              <a:gd name="connsiteY93" fmla="*/ 83128 h 5652655"/>
              <a:gd name="connsiteX94" fmla="*/ 7938655 w 7938655"/>
              <a:gd name="connsiteY94" fmla="*/ 110837 h 5652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938655" h="5652655">
                <a:moveTo>
                  <a:pt x="0" y="5652655"/>
                </a:moveTo>
                <a:cubicBezTo>
                  <a:pt x="129309" y="5638800"/>
                  <a:pt x="259437" y="5631168"/>
                  <a:pt x="387927" y="5611091"/>
                </a:cubicBezTo>
                <a:cubicBezTo>
                  <a:pt x="430566" y="5604429"/>
                  <a:pt x="448472" y="5571867"/>
                  <a:pt x="484909" y="5555673"/>
                </a:cubicBezTo>
                <a:cubicBezTo>
                  <a:pt x="511600" y="5543810"/>
                  <a:pt x="568037" y="5527964"/>
                  <a:pt x="568037" y="5527964"/>
                </a:cubicBezTo>
                <a:cubicBezTo>
                  <a:pt x="586510" y="5514109"/>
                  <a:pt x="607127" y="5502728"/>
                  <a:pt x="623455" y="5486400"/>
                </a:cubicBezTo>
                <a:cubicBezTo>
                  <a:pt x="635229" y="5474626"/>
                  <a:pt x="642339" y="5458957"/>
                  <a:pt x="651164" y="5444837"/>
                </a:cubicBezTo>
                <a:cubicBezTo>
                  <a:pt x="697903" y="5370054"/>
                  <a:pt x="685479" y="5397307"/>
                  <a:pt x="706582" y="5334000"/>
                </a:cubicBezTo>
                <a:cubicBezTo>
                  <a:pt x="711200" y="5278582"/>
                  <a:pt x="720437" y="5223356"/>
                  <a:pt x="720437" y="5167746"/>
                </a:cubicBezTo>
                <a:cubicBezTo>
                  <a:pt x="720437" y="5132210"/>
                  <a:pt x="705518" y="5020681"/>
                  <a:pt x="692727" y="4973782"/>
                </a:cubicBezTo>
                <a:cubicBezTo>
                  <a:pt x="685042" y="4945603"/>
                  <a:pt x="671354" y="4919167"/>
                  <a:pt x="665018" y="4890655"/>
                </a:cubicBezTo>
                <a:lnTo>
                  <a:pt x="637309" y="4765964"/>
                </a:lnTo>
                <a:cubicBezTo>
                  <a:pt x="632691" y="4715164"/>
                  <a:pt x="630669" y="4664061"/>
                  <a:pt x="623455" y="4613564"/>
                </a:cubicBezTo>
                <a:cubicBezTo>
                  <a:pt x="621390" y="4599107"/>
                  <a:pt x="608629" y="4586572"/>
                  <a:pt x="609600" y="4572000"/>
                </a:cubicBezTo>
                <a:cubicBezTo>
                  <a:pt x="613337" y="4515942"/>
                  <a:pt x="612183" y="4455997"/>
                  <a:pt x="637309" y="4405746"/>
                </a:cubicBezTo>
                <a:cubicBezTo>
                  <a:pt x="671549" y="4337266"/>
                  <a:pt x="658487" y="4369921"/>
                  <a:pt x="678873" y="4308764"/>
                </a:cubicBezTo>
                <a:cubicBezTo>
                  <a:pt x="678273" y="4301560"/>
                  <a:pt x="674368" y="4096441"/>
                  <a:pt x="637309" y="4059382"/>
                </a:cubicBezTo>
                <a:cubicBezTo>
                  <a:pt x="623455" y="4045528"/>
                  <a:pt x="611212" y="4029848"/>
                  <a:pt x="595746" y="4017819"/>
                </a:cubicBezTo>
                <a:cubicBezTo>
                  <a:pt x="569459" y="3997373"/>
                  <a:pt x="536166" y="3985948"/>
                  <a:pt x="512618" y="3962400"/>
                </a:cubicBezTo>
                <a:cubicBezTo>
                  <a:pt x="445426" y="3895208"/>
                  <a:pt x="478937" y="3921473"/>
                  <a:pt x="415637" y="3879273"/>
                </a:cubicBezTo>
                <a:cubicBezTo>
                  <a:pt x="406400" y="3856182"/>
                  <a:pt x="390674" y="3834718"/>
                  <a:pt x="387927" y="3810000"/>
                </a:cubicBezTo>
                <a:cubicBezTo>
                  <a:pt x="385824" y="3791075"/>
                  <a:pt x="396311" y="3772820"/>
                  <a:pt x="401782" y="3754582"/>
                </a:cubicBezTo>
                <a:cubicBezTo>
                  <a:pt x="456959" y="3570660"/>
                  <a:pt x="460829" y="3495212"/>
                  <a:pt x="595746" y="3352800"/>
                </a:cubicBezTo>
                <a:cubicBezTo>
                  <a:pt x="630101" y="3316536"/>
                  <a:pt x="679366" y="3298107"/>
                  <a:pt x="720437" y="3269673"/>
                </a:cubicBezTo>
                <a:cubicBezTo>
                  <a:pt x="739422" y="3256529"/>
                  <a:pt x="754540" y="3236990"/>
                  <a:pt x="775855" y="3228109"/>
                </a:cubicBezTo>
                <a:cubicBezTo>
                  <a:pt x="858248" y="3193778"/>
                  <a:pt x="969056" y="3193537"/>
                  <a:pt x="1052946" y="3186546"/>
                </a:cubicBezTo>
                <a:cubicBezTo>
                  <a:pt x="1076037" y="3181928"/>
                  <a:pt x="1099500" y="3178887"/>
                  <a:pt x="1122218" y="3172691"/>
                </a:cubicBezTo>
                <a:cubicBezTo>
                  <a:pt x="1150397" y="3165006"/>
                  <a:pt x="1177467" y="3153694"/>
                  <a:pt x="1205346" y="3144982"/>
                </a:cubicBezTo>
                <a:cubicBezTo>
                  <a:pt x="1251366" y="3130601"/>
                  <a:pt x="1297375" y="3116105"/>
                  <a:pt x="1343891" y="3103419"/>
                </a:cubicBezTo>
                <a:cubicBezTo>
                  <a:pt x="1449324" y="3074665"/>
                  <a:pt x="1614107" y="3036027"/>
                  <a:pt x="1717964" y="3020291"/>
                </a:cubicBezTo>
                <a:cubicBezTo>
                  <a:pt x="1800659" y="3007761"/>
                  <a:pt x="1883939" y="2998806"/>
                  <a:pt x="1967346" y="2992582"/>
                </a:cubicBezTo>
                <a:cubicBezTo>
                  <a:pt x="2193432" y="2975710"/>
                  <a:pt x="2419760" y="2961803"/>
                  <a:pt x="2646218" y="2951019"/>
                </a:cubicBezTo>
                <a:lnTo>
                  <a:pt x="3172691" y="2923309"/>
                </a:lnTo>
                <a:cubicBezTo>
                  <a:pt x="3218977" y="2919880"/>
                  <a:pt x="3265055" y="2914073"/>
                  <a:pt x="3311237" y="2909455"/>
                </a:cubicBezTo>
                <a:cubicBezTo>
                  <a:pt x="3381304" y="2891938"/>
                  <a:pt x="3438946" y="2880538"/>
                  <a:pt x="3505200" y="2854037"/>
                </a:cubicBezTo>
                <a:cubicBezTo>
                  <a:pt x="3551382" y="2835564"/>
                  <a:pt x="3603955" y="2828463"/>
                  <a:pt x="3643746" y="2798619"/>
                </a:cubicBezTo>
                <a:cubicBezTo>
                  <a:pt x="3714397" y="2745630"/>
                  <a:pt x="3676763" y="2762656"/>
                  <a:pt x="3754582" y="2743200"/>
                </a:cubicBezTo>
                <a:cubicBezTo>
                  <a:pt x="3763818" y="2706255"/>
                  <a:pt x="3770248" y="2668492"/>
                  <a:pt x="3782291" y="2632364"/>
                </a:cubicBezTo>
                <a:cubicBezTo>
                  <a:pt x="3788822" y="2612771"/>
                  <a:pt x="3810000" y="2597599"/>
                  <a:pt x="3810000" y="2576946"/>
                </a:cubicBezTo>
                <a:cubicBezTo>
                  <a:pt x="3810000" y="2538863"/>
                  <a:pt x="3792311" y="2502850"/>
                  <a:pt x="3782291" y="2466109"/>
                </a:cubicBezTo>
                <a:cubicBezTo>
                  <a:pt x="3778449" y="2452020"/>
                  <a:pt x="3777560" y="2435950"/>
                  <a:pt x="3768437" y="2424546"/>
                </a:cubicBezTo>
                <a:cubicBezTo>
                  <a:pt x="3758035" y="2411544"/>
                  <a:pt x="3741766" y="2404284"/>
                  <a:pt x="3726873" y="2396837"/>
                </a:cubicBezTo>
                <a:cubicBezTo>
                  <a:pt x="3698469" y="2382635"/>
                  <a:pt x="3642390" y="2374398"/>
                  <a:pt x="3616037" y="2369128"/>
                </a:cubicBezTo>
                <a:cubicBezTo>
                  <a:pt x="3555412" y="2308505"/>
                  <a:pt x="3559962" y="2327157"/>
                  <a:pt x="3602182" y="2175164"/>
                </a:cubicBezTo>
                <a:cubicBezTo>
                  <a:pt x="3611095" y="2143077"/>
                  <a:pt x="3634052" y="2115585"/>
                  <a:pt x="3657600" y="2092037"/>
                </a:cubicBezTo>
                <a:cubicBezTo>
                  <a:pt x="3671455" y="2078182"/>
                  <a:pt x="3682036" y="2059988"/>
                  <a:pt x="3699164" y="2050473"/>
                </a:cubicBezTo>
                <a:cubicBezTo>
                  <a:pt x="3724696" y="2036288"/>
                  <a:pt x="3753955" y="2029848"/>
                  <a:pt x="3782291" y="2022764"/>
                </a:cubicBezTo>
                <a:cubicBezTo>
                  <a:pt x="3888688" y="1996164"/>
                  <a:pt x="3785761" y="2019876"/>
                  <a:pt x="3934691" y="1995055"/>
                </a:cubicBezTo>
                <a:cubicBezTo>
                  <a:pt x="3957919" y="1991184"/>
                  <a:pt x="3980577" y="1983951"/>
                  <a:pt x="4003964" y="1981200"/>
                </a:cubicBezTo>
                <a:cubicBezTo>
                  <a:pt x="4059193" y="1974702"/>
                  <a:pt x="4114800" y="1971964"/>
                  <a:pt x="4170218" y="1967346"/>
                </a:cubicBezTo>
                <a:lnTo>
                  <a:pt x="4281055" y="1925782"/>
                </a:lnTo>
                <a:cubicBezTo>
                  <a:pt x="4294779" y="1920791"/>
                  <a:pt x="4308362" y="1915096"/>
                  <a:pt x="4322618" y="1911928"/>
                </a:cubicBezTo>
                <a:cubicBezTo>
                  <a:pt x="4350041" y="1905834"/>
                  <a:pt x="4378037" y="1902691"/>
                  <a:pt x="4405746" y="1898073"/>
                </a:cubicBezTo>
                <a:cubicBezTo>
                  <a:pt x="4424219" y="1888837"/>
                  <a:pt x="4443110" y="1880394"/>
                  <a:pt x="4461164" y="1870364"/>
                </a:cubicBezTo>
                <a:cubicBezTo>
                  <a:pt x="4505221" y="1845888"/>
                  <a:pt x="4547495" y="1820117"/>
                  <a:pt x="4585855" y="1787237"/>
                </a:cubicBezTo>
                <a:cubicBezTo>
                  <a:pt x="4600731" y="1774486"/>
                  <a:pt x="4612366" y="1758216"/>
                  <a:pt x="4627418" y="1745673"/>
                </a:cubicBezTo>
                <a:cubicBezTo>
                  <a:pt x="4640210" y="1735013"/>
                  <a:pt x="4655661" y="1727955"/>
                  <a:pt x="4668982" y="1717964"/>
                </a:cubicBezTo>
                <a:cubicBezTo>
                  <a:pt x="4692639" y="1700222"/>
                  <a:pt x="4716001" y="1682019"/>
                  <a:pt x="4738255" y="1662546"/>
                </a:cubicBezTo>
                <a:cubicBezTo>
                  <a:pt x="4784506" y="1622076"/>
                  <a:pt x="4777861" y="1612205"/>
                  <a:pt x="4835237" y="1579419"/>
                </a:cubicBezTo>
                <a:cubicBezTo>
                  <a:pt x="4847917" y="1572174"/>
                  <a:pt x="4862946" y="1570182"/>
                  <a:pt x="4876800" y="1565564"/>
                </a:cubicBezTo>
                <a:cubicBezTo>
                  <a:pt x="4940115" y="1375619"/>
                  <a:pt x="4915474" y="1482096"/>
                  <a:pt x="4890655" y="1122219"/>
                </a:cubicBezTo>
                <a:cubicBezTo>
                  <a:pt x="4888797" y="1095276"/>
                  <a:pt x="4857129" y="1045332"/>
                  <a:pt x="4849091" y="1025237"/>
                </a:cubicBezTo>
                <a:cubicBezTo>
                  <a:pt x="4838243" y="998118"/>
                  <a:pt x="4821382" y="942109"/>
                  <a:pt x="4821382" y="942109"/>
                </a:cubicBezTo>
                <a:cubicBezTo>
                  <a:pt x="4867564" y="928255"/>
                  <a:pt x="4912648" y="910002"/>
                  <a:pt x="4959927" y="900546"/>
                </a:cubicBezTo>
                <a:cubicBezTo>
                  <a:pt x="5141208" y="864290"/>
                  <a:pt x="5646761" y="900064"/>
                  <a:pt x="5666509" y="900546"/>
                </a:cubicBezTo>
                <a:cubicBezTo>
                  <a:pt x="5680364" y="909782"/>
                  <a:pt x="5693180" y="920809"/>
                  <a:pt x="5708073" y="928255"/>
                </a:cubicBezTo>
                <a:cubicBezTo>
                  <a:pt x="5721135" y="934786"/>
                  <a:pt x="5738233" y="932986"/>
                  <a:pt x="5749637" y="942109"/>
                </a:cubicBezTo>
                <a:cubicBezTo>
                  <a:pt x="5762639" y="952511"/>
                  <a:pt x="5766686" y="970881"/>
                  <a:pt x="5777346" y="983673"/>
                </a:cubicBezTo>
                <a:cubicBezTo>
                  <a:pt x="5810683" y="1023678"/>
                  <a:pt x="5819603" y="1025700"/>
                  <a:pt x="5860473" y="1052946"/>
                </a:cubicBezTo>
                <a:cubicBezTo>
                  <a:pt x="5907038" y="1192644"/>
                  <a:pt x="5835985" y="975938"/>
                  <a:pt x="5888182" y="1149928"/>
                </a:cubicBezTo>
                <a:cubicBezTo>
                  <a:pt x="5896575" y="1177904"/>
                  <a:pt x="5888182" y="1223819"/>
                  <a:pt x="5915891" y="1233055"/>
                </a:cubicBezTo>
                <a:cubicBezTo>
                  <a:pt x="5975519" y="1252930"/>
                  <a:pt x="5943287" y="1243367"/>
                  <a:pt x="6012873" y="1260764"/>
                </a:cubicBezTo>
                <a:cubicBezTo>
                  <a:pt x="6077528" y="1256146"/>
                  <a:pt x="6142735" y="1256524"/>
                  <a:pt x="6206837" y="1246909"/>
                </a:cubicBezTo>
                <a:cubicBezTo>
                  <a:pt x="6235722" y="1242576"/>
                  <a:pt x="6261785" y="1226885"/>
                  <a:pt x="6289964" y="1219200"/>
                </a:cubicBezTo>
                <a:cubicBezTo>
                  <a:pt x="6312683" y="1213004"/>
                  <a:pt x="6336146" y="1209964"/>
                  <a:pt x="6359237" y="1205346"/>
                </a:cubicBezTo>
                <a:cubicBezTo>
                  <a:pt x="6395098" y="1169484"/>
                  <a:pt x="6439646" y="1130369"/>
                  <a:pt x="6456218" y="1080655"/>
                </a:cubicBezTo>
                <a:lnTo>
                  <a:pt x="6470073" y="1039091"/>
                </a:lnTo>
                <a:cubicBezTo>
                  <a:pt x="6315822" y="699739"/>
                  <a:pt x="6482080" y="1018156"/>
                  <a:pt x="6331527" y="817419"/>
                </a:cubicBezTo>
                <a:cubicBezTo>
                  <a:pt x="6316417" y="797272"/>
                  <a:pt x="6305404" y="697802"/>
                  <a:pt x="6303818" y="692728"/>
                </a:cubicBezTo>
                <a:cubicBezTo>
                  <a:pt x="6288982" y="645253"/>
                  <a:pt x="6265865" y="600755"/>
                  <a:pt x="6248400" y="554182"/>
                </a:cubicBezTo>
                <a:cubicBezTo>
                  <a:pt x="6238144" y="526834"/>
                  <a:pt x="6229927" y="498764"/>
                  <a:pt x="6220691" y="471055"/>
                </a:cubicBezTo>
                <a:cubicBezTo>
                  <a:pt x="6225998" y="439211"/>
                  <a:pt x="6232757" y="298152"/>
                  <a:pt x="6276109" y="249382"/>
                </a:cubicBezTo>
                <a:cubicBezTo>
                  <a:pt x="6300072" y="222423"/>
                  <a:pt x="6330766" y="202253"/>
                  <a:pt x="6359237" y="180109"/>
                </a:cubicBezTo>
                <a:cubicBezTo>
                  <a:pt x="6372380" y="169886"/>
                  <a:pt x="6386946" y="161636"/>
                  <a:pt x="6400800" y="152400"/>
                </a:cubicBezTo>
                <a:cubicBezTo>
                  <a:pt x="6488546" y="157018"/>
                  <a:pt x="6577469" y="151200"/>
                  <a:pt x="6664037" y="166255"/>
                </a:cubicBezTo>
                <a:cubicBezTo>
                  <a:pt x="6686786" y="170211"/>
                  <a:pt x="6699874" y="195581"/>
                  <a:pt x="6719455" y="207819"/>
                </a:cubicBezTo>
                <a:cubicBezTo>
                  <a:pt x="6767754" y="238006"/>
                  <a:pt x="6777101" y="236085"/>
                  <a:pt x="6830291" y="249382"/>
                </a:cubicBezTo>
                <a:cubicBezTo>
                  <a:pt x="6836245" y="248985"/>
                  <a:pt x="7031331" y="248329"/>
                  <a:pt x="7093527" y="221673"/>
                </a:cubicBezTo>
                <a:cubicBezTo>
                  <a:pt x="7110126" y="214559"/>
                  <a:pt x="7183034" y="157632"/>
                  <a:pt x="7190509" y="152400"/>
                </a:cubicBezTo>
                <a:cubicBezTo>
                  <a:pt x="7217791" y="133302"/>
                  <a:pt x="7250089" y="120530"/>
                  <a:pt x="7273637" y="96982"/>
                </a:cubicBezTo>
                <a:cubicBezTo>
                  <a:pt x="7296728" y="73891"/>
                  <a:pt x="7311929" y="38035"/>
                  <a:pt x="7342909" y="27709"/>
                </a:cubicBezTo>
                <a:cubicBezTo>
                  <a:pt x="7419795" y="2081"/>
                  <a:pt x="7369982" y="15666"/>
                  <a:pt x="7495309" y="0"/>
                </a:cubicBezTo>
                <a:cubicBezTo>
                  <a:pt x="7515314" y="1667"/>
                  <a:pt x="7664187" y="5083"/>
                  <a:pt x="7716982" y="27709"/>
                </a:cubicBezTo>
                <a:cubicBezTo>
                  <a:pt x="7838430" y="79758"/>
                  <a:pt x="7683346" y="35912"/>
                  <a:pt x="7800109" y="69273"/>
                </a:cubicBezTo>
                <a:cubicBezTo>
                  <a:pt x="7818418" y="74504"/>
                  <a:pt x="7837289" y="77657"/>
                  <a:pt x="7855527" y="83128"/>
                </a:cubicBezTo>
                <a:cubicBezTo>
                  <a:pt x="7883503" y="91521"/>
                  <a:pt x="7938655" y="110837"/>
                  <a:pt x="7938655" y="110837"/>
                </a:cubicBezTo>
              </a:path>
            </a:pathLst>
          </a:custGeom>
          <a:ln>
            <a:prstDash val="dash"/>
            <a:tailEnd type="stealth"/>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N">
              <a:ln>
                <a:solidFill>
                  <a:schemeClr val="tx1"/>
                </a:solidFill>
                <a:prstDash val="dash"/>
              </a:ln>
            </a:endParaRPr>
          </a:p>
        </p:txBody>
      </p:sp>
      <p:pic>
        <p:nvPicPr>
          <p:cNvPr id="8" name="Picture 6" descr="D:\Gijs\Dropbox\Soc Ent Auroville\admin\logo_orange_150px.jpg"/>
          <p:cNvPicPr>
            <a:picLocks noChangeAspect="1" noChangeArrowheads="1"/>
          </p:cNvPicPr>
          <p:nvPr/>
        </p:nvPicPr>
        <p:blipFill>
          <a:blip r:embed="rId2" cstate="print"/>
          <a:srcRect/>
          <a:stretch>
            <a:fillRect/>
          </a:stretch>
        </p:blipFill>
        <p:spPr bwMode="auto">
          <a:xfrm>
            <a:off x="7275512" y="4980384"/>
            <a:ext cx="1905000" cy="1905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US" dirty="0" smtClean="0"/>
              <a:t>Assumptions to be tested</a:t>
            </a:r>
            <a:endParaRPr lang="en-IN" dirty="0"/>
          </a:p>
        </p:txBody>
      </p:sp>
      <p:sp>
        <p:nvSpPr>
          <p:cNvPr id="3" name="Content Placeholder 2"/>
          <p:cNvSpPr>
            <a:spLocks noGrp="1"/>
          </p:cNvSpPr>
          <p:nvPr>
            <p:ph idx="1"/>
          </p:nvPr>
        </p:nvSpPr>
        <p:spPr>
          <a:xfrm>
            <a:off x="25152" y="1196753"/>
            <a:ext cx="8795320" cy="4824536"/>
          </a:xfrm>
        </p:spPr>
        <p:txBody>
          <a:bodyPr>
            <a:noAutofit/>
          </a:bodyPr>
          <a:lstStyle/>
          <a:p>
            <a:pPr lvl="1"/>
            <a:r>
              <a:rPr lang="en-US" sz="2400" dirty="0" smtClean="0"/>
              <a:t>Is </a:t>
            </a:r>
            <a:r>
              <a:rPr lang="en-US" sz="2400" dirty="0" smtClean="0"/>
              <a:t>managing the critical risk factors in this process our value proposition? Are these risk factors correct? (Test by trying out each step of customer development)</a:t>
            </a:r>
          </a:p>
          <a:p>
            <a:pPr lvl="1"/>
            <a:r>
              <a:rPr lang="en-US" sz="2400" dirty="0" smtClean="0"/>
              <a:t>Does applying customer development actually contribute to clarification of the entrepreneur’s </a:t>
            </a:r>
            <a:r>
              <a:rPr lang="en-US" sz="2400" dirty="0" err="1" smtClean="0"/>
              <a:t>endeavour</a:t>
            </a:r>
            <a:r>
              <a:rPr lang="en-US" sz="2400" dirty="0" smtClean="0"/>
              <a:t>?</a:t>
            </a:r>
          </a:p>
          <a:p>
            <a:pPr lvl="1"/>
            <a:r>
              <a:rPr lang="en-US" sz="2400" dirty="0" smtClean="0"/>
              <a:t>Can we use customer development checklists to determine whether it makes sense to bring startup founders together at some point? (i.e. all </a:t>
            </a:r>
            <a:r>
              <a:rPr lang="en-US" sz="2400" dirty="0" smtClean="0"/>
              <a:t>“customer </a:t>
            </a:r>
            <a:r>
              <a:rPr lang="en-US" sz="2400" dirty="0" err="1" smtClean="0"/>
              <a:t>validators</a:t>
            </a:r>
            <a:r>
              <a:rPr lang="en-US" sz="2400" dirty="0" smtClean="0"/>
              <a:t>” </a:t>
            </a:r>
            <a:r>
              <a:rPr lang="en-US" sz="2400" dirty="0" smtClean="0"/>
              <a:t>meet)</a:t>
            </a:r>
          </a:p>
          <a:p>
            <a:pPr lvl="1"/>
            <a:r>
              <a:rPr lang="en-US" sz="2400" dirty="0" smtClean="0"/>
              <a:t>Can we provide enough of an incentive to provide us with equity in return for moving down the development </a:t>
            </a:r>
            <a:r>
              <a:rPr lang="en-US" sz="2400" dirty="0" smtClean="0"/>
              <a:t>process?</a:t>
            </a:r>
          </a:p>
          <a:p>
            <a:pPr lvl="1"/>
            <a:r>
              <a:rPr lang="en-US" sz="2400" dirty="0" smtClean="0"/>
              <a:t>Can return </a:t>
            </a:r>
            <a:r>
              <a:rPr lang="en-US" sz="2400" dirty="0" smtClean="0"/>
              <a:t>on </a:t>
            </a:r>
            <a:r>
              <a:rPr lang="en-US" sz="2400" dirty="0" smtClean="0"/>
              <a:t>seed </a:t>
            </a:r>
            <a:r>
              <a:rPr lang="en-US" sz="2400" dirty="0" smtClean="0"/>
              <a:t>funding </a:t>
            </a:r>
            <a:r>
              <a:rPr lang="en-US" sz="2400" dirty="0" smtClean="0"/>
              <a:t>work in </a:t>
            </a:r>
            <a:r>
              <a:rPr lang="en-US" sz="2400" dirty="0" smtClean="0"/>
              <a:t>the social enterprise segment </a:t>
            </a:r>
            <a:r>
              <a:rPr lang="en-US" sz="2400" dirty="0" smtClean="0"/>
              <a:t>? How </a:t>
            </a:r>
            <a:r>
              <a:rPr lang="en-US" sz="2400" dirty="0" smtClean="0"/>
              <a:t>to valuate investment in </a:t>
            </a:r>
            <a:r>
              <a:rPr lang="en-US" sz="2400" dirty="0" smtClean="0"/>
              <a:t>these startups?</a:t>
            </a:r>
            <a:endParaRPr lang="en-US" sz="2400" dirty="0" smtClean="0"/>
          </a:p>
        </p:txBody>
      </p:sp>
      <p:pic>
        <p:nvPicPr>
          <p:cNvPr id="4" name="Picture 6" descr="D:\Gijs\Dropbox\Soc Ent Auroville\admin\logo_orange_150px.jpg"/>
          <p:cNvPicPr>
            <a:picLocks noChangeAspect="1" noChangeArrowheads="1"/>
          </p:cNvPicPr>
          <p:nvPr/>
        </p:nvPicPr>
        <p:blipFill>
          <a:blip r:embed="rId2" cstate="print"/>
          <a:srcRect/>
          <a:stretch>
            <a:fillRect/>
          </a:stretch>
        </p:blipFill>
        <p:spPr bwMode="auto">
          <a:xfrm>
            <a:off x="8100392" y="5805264"/>
            <a:ext cx="1080120" cy="108012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dirty="0" smtClean="0"/>
              <a:t>First </a:t>
            </a:r>
            <a:r>
              <a:rPr lang="en-US" dirty="0" smtClean="0"/>
              <a:t>steps into the SEA</a:t>
            </a:r>
            <a:endParaRPr lang="en-IN" dirty="0"/>
          </a:p>
        </p:txBody>
      </p:sp>
      <p:sp>
        <p:nvSpPr>
          <p:cNvPr id="3" name="Content Placeholder 2"/>
          <p:cNvSpPr>
            <a:spLocks noGrp="1"/>
          </p:cNvSpPr>
          <p:nvPr>
            <p:ph idx="1"/>
          </p:nvPr>
        </p:nvSpPr>
        <p:spPr>
          <a:xfrm>
            <a:off x="251520" y="1124744"/>
            <a:ext cx="8712968" cy="5112568"/>
          </a:xfrm>
        </p:spPr>
        <p:txBody>
          <a:bodyPr>
            <a:noAutofit/>
          </a:bodyPr>
          <a:lstStyle/>
          <a:p>
            <a:pPr>
              <a:buNone/>
            </a:pPr>
            <a:r>
              <a:rPr lang="en-US" sz="2000" dirty="0" smtClean="0"/>
              <a:t>Start with validation of the brooding and discovery steps, then take a peace meal approach to the next steps. </a:t>
            </a:r>
          </a:p>
          <a:p>
            <a:pPr marL="0" indent="0">
              <a:buNone/>
            </a:pPr>
            <a:r>
              <a:rPr lang="en-US" sz="2000" dirty="0" smtClean="0"/>
              <a:t>How? For </a:t>
            </a:r>
            <a:r>
              <a:rPr lang="en-US" sz="2000" dirty="0" smtClean="0">
                <a:solidFill>
                  <a:srgbClr val="FF0000"/>
                </a:solidFill>
              </a:rPr>
              <a:t>sourcing entrepreneurs </a:t>
            </a:r>
            <a:r>
              <a:rPr lang="en-US" sz="2000" dirty="0" smtClean="0"/>
              <a:t>we could use:</a:t>
            </a:r>
          </a:p>
          <a:p>
            <a:pPr>
              <a:buAutoNum type="arabicPeriod"/>
            </a:pPr>
            <a:r>
              <a:rPr lang="en-US" sz="2000" dirty="0" smtClean="0"/>
              <a:t>Our network (South India: 10-15 ventures)</a:t>
            </a:r>
          </a:p>
          <a:p>
            <a:pPr>
              <a:buAutoNum type="arabicPeriod"/>
            </a:pPr>
            <a:r>
              <a:rPr lang="en-US" sz="2000" dirty="0" smtClean="0"/>
              <a:t>Conference venues for attracting entrepreneurs (</a:t>
            </a:r>
            <a:r>
              <a:rPr lang="en-US" sz="2000" dirty="0" err="1" smtClean="0"/>
              <a:t>SoCap</a:t>
            </a:r>
            <a:r>
              <a:rPr lang="en-US" sz="2000" dirty="0" smtClean="0"/>
              <a:t>, </a:t>
            </a:r>
            <a:r>
              <a:rPr lang="en-US" sz="2000" dirty="0" err="1" smtClean="0"/>
              <a:t>Sankalp</a:t>
            </a:r>
            <a:r>
              <a:rPr lang="en-US" sz="2000" dirty="0" smtClean="0"/>
              <a:t>, </a:t>
            </a:r>
            <a:r>
              <a:rPr lang="en-US" sz="2000" dirty="0" err="1" smtClean="0"/>
              <a:t>Unconvention</a:t>
            </a:r>
            <a:r>
              <a:rPr lang="en-US" sz="2000" dirty="0" smtClean="0"/>
              <a:t>)</a:t>
            </a:r>
          </a:p>
          <a:p>
            <a:pPr>
              <a:buAutoNum type="arabicPeriod"/>
            </a:pPr>
            <a:r>
              <a:rPr lang="en-US" sz="2000" dirty="0" smtClean="0"/>
              <a:t>Various media doing research into startups (P+, </a:t>
            </a:r>
            <a:r>
              <a:rPr lang="en-US" sz="2000" dirty="0" err="1" smtClean="0"/>
              <a:t>Intelecap</a:t>
            </a:r>
            <a:r>
              <a:rPr lang="en-US" sz="2000" dirty="0" smtClean="0"/>
              <a:t>, </a:t>
            </a:r>
            <a:r>
              <a:rPr lang="en-US" sz="2000" dirty="0" err="1" smtClean="0"/>
              <a:t>Aarthi</a:t>
            </a:r>
            <a:r>
              <a:rPr lang="en-US" sz="2000" dirty="0" smtClean="0"/>
              <a:t>)</a:t>
            </a:r>
          </a:p>
          <a:p>
            <a:pPr>
              <a:buAutoNum type="arabicPeriod"/>
            </a:pPr>
            <a:r>
              <a:rPr lang="en-US" sz="2000" dirty="0" smtClean="0"/>
              <a:t>Talk to existing companies about their existing business models</a:t>
            </a:r>
          </a:p>
          <a:p>
            <a:pPr marL="0" indent="0">
              <a:buNone/>
            </a:pPr>
            <a:endParaRPr lang="en-US" sz="2000" dirty="0" smtClean="0"/>
          </a:p>
          <a:p>
            <a:pPr marL="0" indent="0">
              <a:buNone/>
            </a:pPr>
            <a:r>
              <a:rPr lang="en-US" sz="2000" dirty="0" smtClean="0"/>
              <a:t>We could attract them as </a:t>
            </a:r>
            <a:r>
              <a:rPr lang="en-US" sz="2000" dirty="0" err="1" smtClean="0"/>
              <a:t>earlyvangelists</a:t>
            </a:r>
            <a:r>
              <a:rPr lang="en-US" sz="2000" dirty="0" smtClean="0"/>
              <a:t> by presenting our methodology. Then we would </a:t>
            </a:r>
            <a:r>
              <a:rPr lang="en-US" sz="2000" dirty="0" smtClean="0">
                <a:solidFill>
                  <a:srgbClr val="FF0000"/>
                </a:solidFill>
              </a:rPr>
              <a:t>set-up a </a:t>
            </a:r>
            <a:r>
              <a:rPr lang="en-US" sz="2000" dirty="0" err="1" smtClean="0">
                <a:solidFill>
                  <a:srgbClr val="FF0000"/>
                </a:solidFill>
              </a:rPr>
              <a:t>kickstarter</a:t>
            </a:r>
            <a:r>
              <a:rPr lang="en-US" sz="2000" dirty="0" smtClean="0">
                <a:solidFill>
                  <a:srgbClr val="FF0000"/>
                </a:solidFill>
              </a:rPr>
              <a:t> </a:t>
            </a:r>
            <a:r>
              <a:rPr lang="en-US" sz="2000" dirty="0" smtClean="0"/>
              <a:t>together with them to </a:t>
            </a:r>
            <a:r>
              <a:rPr lang="en-US" sz="2000" dirty="0" err="1" smtClean="0"/>
              <a:t>crowdfund</a:t>
            </a:r>
            <a:r>
              <a:rPr lang="en-US" sz="2000" dirty="0" smtClean="0"/>
              <a:t> us through the discovery phase.</a:t>
            </a:r>
          </a:p>
          <a:p>
            <a:pPr marL="0" indent="0">
              <a:buNone/>
            </a:pPr>
            <a:r>
              <a:rPr lang="en-US" sz="2000" dirty="0" smtClean="0"/>
              <a:t>After discovery we run the startups by a list of potential mentors/investors, who would be interested to take up the company</a:t>
            </a:r>
            <a:r>
              <a:rPr lang="en-US" sz="2000" dirty="0" smtClean="0"/>
              <a:t>.</a:t>
            </a:r>
            <a:endParaRPr lang="en-US" sz="2000" dirty="0" smtClean="0"/>
          </a:p>
        </p:txBody>
      </p:sp>
      <p:pic>
        <p:nvPicPr>
          <p:cNvPr id="4" name="Picture 6" descr="D:\Gijs\Dropbox\Soc Ent Auroville\admin\logo_orange_150px.jpg"/>
          <p:cNvPicPr>
            <a:picLocks noChangeAspect="1" noChangeArrowheads="1"/>
          </p:cNvPicPr>
          <p:nvPr/>
        </p:nvPicPr>
        <p:blipFill>
          <a:blip r:embed="rId2" cstate="print"/>
          <a:srcRect/>
          <a:stretch>
            <a:fillRect/>
          </a:stretch>
        </p:blipFill>
        <p:spPr bwMode="auto">
          <a:xfrm>
            <a:off x="8100392" y="5805264"/>
            <a:ext cx="1080120" cy="108012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dirty="0" smtClean="0"/>
              <a:t>Value of accelerator programs?</a:t>
            </a:r>
            <a:endParaRPr lang="en-IN" dirty="0"/>
          </a:p>
        </p:txBody>
      </p:sp>
      <p:sp>
        <p:nvSpPr>
          <p:cNvPr id="3" name="Content Placeholder 2"/>
          <p:cNvSpPr>
            <a:spLocks noGrp="1"/>
          </p:cNvSpPr>
          <p:nvPr>
            <p:ph idx="1"/>
          </p:nvPr>
        </p:nvSpPr>
        <p:spPr>
          <a:xfrm>
            <a:off x="205680" y="1196752"/>
            <a:ext cx="8686800" cy="5256584"/>
          </a:xfrm>
        </p:spPr>
        <p:txBody>
          <a:bodyPr>
            <a:normAutofit fontScale="70000" lnSpcReduction="20000"/>
          </a:bodyPr>
          <a:lstStyle/>
          <a:p>
            <a:pPr lvl="0"/>
            <a:r>
              <a:rPr lang="en-US" b="1" dirty="0" smtClean="0"/>
              <a:t>Convening power </a:t>
            </a:r>
            <a:r>
              <a:rPr lang="en-US" dirty="0" smtClean="0"/>
              <a:t>– accelerator programs perform a useful function in bringing together different stakeholders , building networks and </a:t>
            </a:r>
            <a:r>
              <a:rPr lang="en-US" dirty="0" err="1" smtClean="0"/>
              <a:t>catalysing</a:t>
            </a:r>
            <a:r>
              <a:rPr lang="en-US" dirty="0" smtClean="0"/>
              <a:t> them. How can that be measured – both for individual programs and for the approach more widely? </a:t>
            </a:r>
          </a:p>
          <a:p>
            <a:pPr lvl="0"/>
            <a:endParaRPr lang="en-IN" dirty="0" smtClean="0"/>
          </a:p>
          <a:p>
            <a:pPr lvl="0"/>
            <a:r>
              <a:rPr lang="en-US" dirty="0" smtClean="0"/>
              <a:t>Creating an </a:t>
            </a:r>
            <a:r>
              <a:rPr lang="en-US" b="1" dirty="0" smtClean="0"/>
              <a:t>entrepreneurial culture </a:t>
            </a:r>
            <a:r>
              <a:rPr lang="en-US" dirty="0" smtClean="0"/>
              <a:t>– as accelerators create success stories, could they convince more people to start businesses and have an impact on the elusive ‘culture of entrepreneurship’ that investors and governments so covet in a region? </a:t>
            </a:r>
            <a:endParaRPr lang="en-IN" dirty="0" smtClean="0"/>
          </a:p>
          <a:p>
            <a:pPr lvl="0"/>
            <a:endParaRPr lang="en-US" dirty="0" smtClean="0"/>
          </a:p>
          <a:p>
            <a:pPr lvl="0"/>
            <a:r>
              <a:rPr lang="en-US" b="1" dirty="0" smtClean="0"/>
              <a:t>Mentoring </a:t>
            </a:r>
            <a:r>
              <a:rPr lang="en-US" dirty="0" smtClean="0"/>
              <a:t>– coaching and mentoring has long been regarded as an important means of supporting entrepreneurship, but little evidence is available on which scenarios are most effective. What do the mentors get out of participating in accelerators? What is the relative value of peer mentoring? Which kinds of mentoring have the greatest impact on company performance? </a:t>
            </a:r>
            <a:endParaRPr lang="en-IN" dirty="0" smtClean="0"/>
          </a:p>
          <a:p>
            <a:endParaRPr lang="en-IN" dirty="0"/>
          </a:p>
        </p:txBody>
      </p:sp>
      <p:pic>
        <p:nvPicPr>
          <p:cNvPr id="4" name="Picture 6" descr="D:\Gijs\Dropbox\Soc Ent Auroville\admin\logo_orange_150px.jpg"/>
          <p:cNvPicPr>
            <a:picLocks noChangeAspect="1" noChangeArrowheads="1"/>
          </p:cNvPicPr>
          <p:nvPr/>
        </p:nvPicPr>
        <p:blipFill>
          <a:blip r:embed="rId2" cstate="print"/>
          <a:srcRect/>
          <a:stretch>
            <a:fillRect/>
          </a:stretch>
        </p:blipFill>
        <p:spPr bwMode="auto">
          <a:xfrm>
            <a:off x="8100392" y="5805264"/>
            <a:ext cx="1080120" cy="108012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Madhukar’s</a:t>
            </a:r>
            <a:r>
              <a:rPr lang="en-US" dirty="0" smtClean="0"/>
              <a:t> model</a:t>
            </a:r>
            <a:endParaRPr lang="en-IN" dirty="0"/>
          </a:p>
        </p:txBody>
      </p:sp>
      <p:pic>
        <p:nvPicPr>
          <p:cNvPr id="1026" name="Picture 2"/>
          <p:cNvPicPr>
            <a:picLocks noChangeAspect="1" noChangeArrowheads="1"/>
          </p:cNvPicPr>
          <p:nvPr/>
        </p:nvPicPr>
        <p:blipFill>
          <a:blip r:embed="rId2" cstate="print"/>
          <a:srcRect/>
          <a:stretch>
            <a:fillRect/>
          </a:stretch>
        </p:blipFill>
        <p:spPr bwMode="auto">
          <a:xfrm>
            <a:off x="704850" y="1277069"/>
            <a:ext cx="7734300" cy="524827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67544" y="404664"/>
          <a:ext cx="8229600" cy="21210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3"/>
          <p:cNvGraphicFramePr>
            <a:graphicFrameLocks/>
          </p:cNvGraphicFramePr>
          <p:nvPr/>
        </p:nvGraphicFramePr>
        <p:xfrm>
          <a:off x="619944" y="3108101"/>
          <a:ext cx="8229600" cy="212109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cxnSp>
        <p:nvCxnSpPr>
          <p:cNvPr id="7" name="Curved Connector 6"/>
          <p:cNvCxnSpPr/>
          <p:nvPr/>
        </p:nvCxnSpPr>
        <p:spPr>
          <a:xfrm>
            <a:off x="4644008" y="5517232"/>
            <a:ext cx="3312368" cy="648072"/>
          </a:xfrm>
          <a:prstGeom prst="curvedConnector3">
            <a:avLst>
              <a:gd name="adj1" fmla="val -109883"/>
            </a:avLst>
          </a:prstGeom>
          <a:ln>
            <a:tailEnd type="arrow"/>
          </a:ln>
        </p:spPr>
        <p:style>
          <a:lnRef idx="3">
            <a:schemeClr val="accent1"/>
          </a:lnRef>
          <a:fillRef idx="0">
            <a:schemeClr val="accent1"/>
          </a:fillRef>
          <a:effectRef idx="2">
            <a:schemeClr val="accent1"/>
          </a:effectRef>
          <a:fontRef idx="minor">
            <a:schemeClr val="tx1"/>
          </a:fontRef>
        </p:style>
      </p:cxnSp>
      <p:sp>
        <p:nvSpPr>
          <p:cNvPr id="15" name="TextBox 14"/>
          <p:cNvSpPr txBox="1"/>
          <p:nvPr/>
        </p:nvSpPr>
        <p:spPr>
          <a:xfrm>
            <a:off x="6876256" y="5445224"/>
            <a:ext cx="1872208" cy="523220"/>
          </a:xfrm>
          <a:prstGeom prst="rect">
            <a:avLst/>
          </a:prstGeom>
          <a:noFill/>
        </p:spPr>
        <p:txBody>
          <a:bodyPr wrap="square" rtlCol="0">
            <a:spAutoFit/>
          </a:bodyPr>
          <a:lstStyle/>
          <a:p>
            <a:r>
              <a:rPr lang="en-US" sz="2800" dirty="0" smtClean="0">
                <a:solidFill>
                  <a:schemeClr val="accent3">
                    <a:lumMod val="75000"/>
                  </a:schemeClr>
                </a:solidFill>
                <a:latin typeface="Aharoni" pitchFamily="2" charset="-79"/>
                <a:cs typeface="Aharoni" pitchFamily="2" charset="-79"/>
              </a:rPr>
              <a:t>Re start</a:t>
            </a:r>
            <a:endParaRPr lang="en-IN" dirty="0">
              <a:solidFill>
                <a:schemeClr val="accent3">
                  <a:lumMod val="75000"/>
                </a:schemeClr>
              </a:solidFill>
              <a:latin typeface="Aharoni" pitchFamily="2" charset="-79"/>
              <a:cs typeface="Aharoni" pitchFamily="2" charset="-79"/>
            </a:endParaRPr>
          </a:p>
        </p:txBody>
      </p:sp>
      <p:sp>
        <p:nvSpPr>
          <p:cNvPr id="6" name="Rectangle 5"/>
          <p:cNvSpPr/>
          <p:nvPr/>
        </p:nvSpPr>
        <p:spPr>
          <a:xfrm>
            <a:off x="827584" y="417438"/>
            <a:ext cx="535724"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1</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8" name="Rectangle 7"/>
          <p:cNvSpPr/>
          <p:nvPr/>
        </p:nvSpPr>
        <p:spPr>
          <a:xfrm>
            <a:off x="3563888" y="404664"/>
            <a:ext cx="535724"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2</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9" name="Rectangle 8"/>
          <p:cNvSpPr/>
          <p:nvPr/>
        </p:nvSpPr>
        <p:spPr>
          <a:xfrm>
            <a:off x="6084168" y="404664"/>
            <a:ext cx="535724"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3</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10" name="Rectangle 9"/>
          <p:cNvSpPr/>
          <p:nvPr/>
        </p:nvSpPr>
        <p:spPr>
          <a:xfrm>
            <a:off x="899592" y="3153742"/>
            <a:ext cx="535724"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4</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11" name="Rectangle 10"/>
          <p:cNvSpPr/>
          <p:nvPr/>
        </p:nvSpPr>
        <p:spPr>
          <a:xfrm>
            <a:off x="3604228" y="3140968"/>
            <a:ext cx="535724"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5</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12" name="Rectangle 11"/>
          <p:cNvSpPr/>
          <p:nvPr/>
        </p:nvSpPr>
        <p:spPr>
          <a:xfrm>
            <a:off x="6196516" y="3153742"/>
            <a:ext cx="535724"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6</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13" name="Rectangle 12"/>
          <p:cNvSpPr/>
          <p:nvPr/>
        </p:nvSpPr>
        <p:spPr>
          <a:xfrm>
            <a:off x="6516216" y="5025950"/>
            <a:ext cx="535724"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7</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pic>
        <p:nvPicPr>
          <p:cNvPr id="16" name="Picture 6" descr="D:\Gijs\Dropbox\Soc Ent Auroville\admin\logo_orange_150px.jpg"/>
          <p:cNvPicPr>
            <a:picLocks noChangeAspect="1" noChangeArrowheads="1"/>
          </p:cNvPicPr>
          <p:nvPr/>
        </p:nvPicPr>
        <p:blipFill>
          <a:blip r:embed="rId12" cstate="print"/>
          <a:srcRect/>
          <a:stretch>
            <a:fillRect/>
          </a:stretch>
        </p:blipFill>
        <p:spPr bwMode="auto">
          <a:xfrm>
            <a:off x="8100392" y="5805264"/>
            <a:ext cx="1080120" cy="108012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 guides </a:t>
            </a:r>
            <a:r>
              <a:rPr lang="en-US" dirty="0" smtClean="0"/>
              <a:t>Entrepreneur Journey</a:t>
            </a:r>
            <a:endParaRPr lang="en-US" dirty="0"/>
          </a:p>
        </p:txBody>
      </p:sp>
      <p:sp>
        <p:nvSpPr>
          <p:cNvPr id="3" name="Vertical Text Placeholder 2"/>
          <p:cNvSpPr>
            <a:spLocks noGrp="1"/>
          </p:cNvSpPr>
          <p:nvPr>
            <p:ph type="body" orient="vert" idx="1"/>
          </p:nvPr>
        </p:nvSpPr>
        <p:spPr>
          <a:xfrm rot="16200000">
            <a:off x="1794074" y="-247996"/>
            <a:ext cx="5288756" cy="8620024"/>
          </a:xfrm>
        </p:spPr>
        <p:txBody>
          <a:bodyPr vert="vert">
            <a:normAutofit lnSpcReduction="10000"/>
          </a:bodyPr>
          <a:lstStyle/>
          <a:p>
            <a:r>
              <a:rPr lang="en-US" sz="2400" dirty="0" smtClean="0"/>
              <a:t>Using </a:t>
            </a:r>
            <a:r>
              <a:rPr lang="en-US" sz="2400" dirty="0" smtClean="0"/>
              <a:t>Steve Blanks “</a:t>
            </a:r>
            <a:r>
              <a:rPr lang="en-US" sz="2400" dirty="0" smtClean="0">
                <a:hlinkClick r:id="rId2" action="ppaction://hlinkpres?slideindex=1&amp;slidetitle="/>
              </a:rPr>
              <a:t>customer development</a:t>
            </a:r>
            <a:r>
              <a:rPr lang="en-US" sz="2400" dirty="0" smtClean="0"/>
              <a:t>” method (4 steps to the epiphany), but </a:t>
            </a:r>
            <a:r>
              <a:rPr lang="en-US" sz="2400" dirty="0" smtClean="0"/>
              <a:t>adding </a:t>
            </a:r>
            <a:r>
              <a:rPr lang="en-US" sz="2400" dirty="0" smtClean="0"/>
              <a:t>personal touch: engage with the founder as a passionate human being</a:t>
            </a:r>
          </a:p>
          <a:p>
            <a:r>
              <a:rPr lang="en-US" sz="2400" dirty="0" smtClean="0"/>
              <a:t>3 phases, total process 6 – 24 months: </a:t>
            </a:r>
          </a:p>
          <a:p>
            <a:pPr lvl="1"/>
            <a:r>
              <a:rPr lang="en-US" sz="2000" dirty="0" smtClean="0"/>
              <a:t>One-on-one with entrepreneur (brooding, plunge, customer discovery steps)</a:t>
            </a:r>
          </a:p>
          <a:p>
            <a:pPr lvl="1"/>
            <a:r>
              <a:rPr lang="en-US" sz="2000" dirty="0" smtClean="0"/>
              <a:t>Peer </a:t>
            </a:r>
            <a:r>
              <a:rPr lang="en-US" sz="2000" dirty="0" smtClean="0"/>
              <a:t>learning </a:t>
            </a:r>
            <a:r>
              <a:rPr lang="en-US" sz="2000" dirty="0" smtClean="0"/>
              <a:t>groups (customer discovery </a:t>
            </a:r>
            <a:r>
              <a:rPr lang="en-US" sz="2000" dirty="0" smtClean="0"/>
              <a:t>&amp; customer </a:t>
            </a:r>
            <a:r>
              <a:rPr lang="en-US" sz="2000" dirty="0" smtClean="0"/>
              <a:t>validation )</a:t>
            </a:r>
          </a:p>
          <a:p>
            <a:pPr lvl="1"/>
            <a:r>
              <a:rPr lang="en-US" sz="2000" dirty="0" smtClean="0"/>
              <a:t>Together with VC (growth  =customer creation &amp; company building)</a:t>
            </a:r>
          </a:p>
          <a:p>
            <a:r>
              <a:rPr lang="en-US" sz="2400" dirty="0" smtClean="0"/>
              <a:t>Start </a:t>
            </a:r>
            <a:r>
              <a:rPr lang="en-US" sz="2400" dirty="0" smtClean="0"/>
              <a:t>building community of practice, focus on learning about learning, grow based on evidence of success</a:t>
            </a:r>
          </a:p>
          <a:p>
            <a:r>
              <a:rPr lang="en-US" sz="2400" dirty="0" smtClean="0"/>
              <a:t>Auroville campus as home ground. </a:t>
            </a:r>
            <a:r>
              <a:rPr lang="en-US" sz="2400" dirty="0" err="1" smtClean="0"/>
              <a:t>Wageningen</a:t>
            </a:r>
            <a:r>
              <a:rPr lang="en-US" sz="2400" dirty="0" smtClean="0"/>
              <a:t> University as </a:t>
            </a:r>
            <a:r>
              <a:rPr lang="en-US" sz="2400" dirty="0" err="1" smtClean="0"/>
              <a:t>agri</a:t>
            </a:r>
            <a:r>
              <a:rPr lang="en-US" sz="2400" dirty="0" smtClean="0"/>
              <a:t> chain centre of expertise</a:t>
            </a:r>
          </a:p>
          <a:p>
            <a:r>
              <a:rPr lang="en-US" sz="2400" dirty="0" smtClean="0"/>
              <a:t>Pegasus, IIM-B, </a:t>
            </a:r>
            <a:r>
              <a:rPr lang="en-US" sz="2400" dirty="0" smtClean="0"/>
              <a:t>XLRI</a:t>
            </a:r>
            <a:r>
              <a:rPr lang="en-US" sz="2400" dirty="0" smtClean="0"/>
              <a:t>, </a:t>
            </a:r>
            <a:r>
              <a:rPr lang="en-US" sz="2400" dirty="0" err="1" smtClean="0"/>
              <a:t>UnLtd</a:t>
            </a:r>
            <a:r>
              <a:rPr lang="en-US" sz="2400" dirty="0" smtClean="0"/>
              <a:t> India, </a:t>
            </a:r>
            <a:r>
              <a:rPr lang="en-US" sz="2400" dirty="0" err="1" smtClean="0"/>
              <a:t>Presencing</a:t>
            </a:r>
            <a:r>
              <a:rPr lang="en-US" sz="2400" dirty="0" smtClean="0"/>
              <a:t> </a:t>
            </a:r>
            <a:r>
              <a:rPr lang="en-US" sz="2400" dirty="0" smtClean="0"/>
              <a:t>Institute, </a:t>
            </a:r>
            <a:r>
              <a:rPr lang="en-US" sz="2400" dirty="0" err="1" smtClean="0"/>
              <a:t>Ashoka</a:t>
            </a:r>
            <a:r>
              <a:rPr lang="en-US" sz="2400" dirty="0" smtClean="0"/>
              <a:t>  key partners</a:t>
            </a:r>
            <a:endParaRPr lang="en-US" sz="2800" dirty="0" smtClean="0"/>
          </a:p>
        </p:txBody>
      </p:sp>
      <p:pic>
        <p:nvPicPr>
          <p:cNvPr id="4" name="Picture 6" descr="D:\Gijs\Dropbox\Soc Ent Auroville\admin\logo_orange_150px.jpg"/>
          <p:cNvPicPr>
            <a:picLocks noChangeAspect="1" noChangeArrowheads="1"/>
          </p:cNvPicPr>
          <p:nvPr/>
        </p:nvPicPr>
        <p:blipFill>
          <a:blip r:embed="rId3" cstate="print"/>
          <a:srcRect/>
          <a:stretch>
            <a:fillRect/>
          </a:stretch>
        </p:blipFill>
        <p:spPr bwMode="auto">
          <a:xfrm>
            <a:off x="8100392" y="5805264"/>
            <a:ext cx="1080120" cy="1080120"/>
          </a:xfrm>
          <a:prstGeom prst="rect">
            <a:avLst/>
          </a:prstGeom>
          <a:ln>
            <a:noFill/>
          </a:ln>
          <a:effectLst>
            <a:softEdge rad="112500"/>
          </a:effectLst>
        </p:spPr>
      </p:pic>
    </p:spTree>
    <p:extLst>
      <p:ext uri="{BB962C8B-B14F-4D97-AF65-F5344CB8AC3E}">
        <p14:creationId xmlns="" xmlns:p14="http://schemas.microsoft.com/office/powerpoint/2010/main" val="37499164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67544" y="260648"/>
          <a:ext cx="8229600" cy="21210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Table 5"/>
          <p:cNvGraphicFramePr>
            <a:graphicFrameLocks noGrp="1"/>
          </p:cNvGraphicFramePr>
          <p:nvPr/>
        </p:nvGraphicFramePr>
        <p:xfrm>
          <a:off x="564232" y="2420888"/>
          <a:ext cx="8112224" cy="4088472"/>
        </p:xfrm>
        <a:graphic>
          <a:graphicData uri="http://schemas.openxmlformats.org/drawingml/2006/table">
            <a:tbl>
              <a:tblPr firstRow="1" bandRow="1">
                <a:tableStyleId>{5C22544A-7EE6-4342-B048-85BDC9FD1C3A}</a:tableStyleId>
              </a:tblPr>
              <a:tblGrid>
                <a:gridCol w="4056112"/>
                <a:gridCol w="4056112"/>
              </a:tblGrid>
              <a:tr h="468052">
                <a:tc>
                  <a:txBody>
                    <a:bodyPr/>
                    <a:lstStyle/>
                    <a:p>
                      <a:r>
                        <a:rPr lang="en-US" dirty="0" smtClean="0"/>
                        <a:t>Needs</a:t>
                      </a:r>
                      <a:endParaRPr lang="en-IN" dirty="0"/>
                    </a:p>
                  </a:txBody>
                  <a:tcPr/>
                </a:tc>
                <a:tc>
                  <a:txBody>
                    <a:bodyPr/>
                    <a:lstStyle/>
                    <a:p>
                      <a:r>
                        <a:rPr lang="en-US" dirty="0" smtClean="0"/>
                        <a:t>Support</a:t>
                      </a:r>
                      <a:r>
                        <a:rPr lang="en-US" baseline="0" dirty="0" smtClean="0"/>
                        <a:t> services</a:t>
                      </a:r>
                      <a:endParaRPr lang="en-IN" dirty="0"/>
                    </a:p>
                  </a:txBody>
                  <a:tcPr/>
                </a:tc>
              </a:tr>
              <a:tr h="468052">
                <a:tc>
                  <a:txBody>
                    <a:bodyPr/>
                    <a:lstStyle/>
                    <a:p>
                      <a:r>
                        <a:rPr lang="en-US" dirty="0" smtClean="0"/>
                        <a:t>Share experience from other</a:t>
                      </a:r>
                      <a:r>
                        <a:rPr lang="en-US" baseline="0" dirty="0" smtClean="0"/>
                        <a:t> founders</a:t>
                      </a:r>
                      <a:endParaRPr lang="en-IN" dirty="0"/>
                    </a:p>
                  </a:txBody>
                  <a:tcPr/>
                </a:tc>
                <a:tc>
                  <a:txBody>
                    <a:bodyPr/>
                    <a:lstStyle/>
                    <a:p>
                      <a:r>
                        <a:rPr lang="en-US" dirty="0" smtClean="0"/>
                        <a:t>Networking peer to peer</a:t>
                      </a:r>
                      <a:endParaRPr lang="en-IN" dirty="0"/>
                    </a:p>
                  </a:txBody>
                  <a:tcPr/>
                </a:tc>
              </a:tr>
              <a:tr h="468052">
                <a:tc>
                  <a:txBody>
                    <a:bodyPr/>
                    <a:lstStyle/>
                    <a:p>
                      <a:r>
                        <a:rPr lang="en-US" dirty="0" smtClean="0"/>
                        <a:t>Case research</a:t>
                      </a:r>
                      <a:endParaRPr lang="en-IN" dirty="0"/>
                    </a:p>
                  </a:txBody>
                  <a:tcPr/>
                </a:tc>
                <a:tc>
                  <a:txBody>
                    <a:bodyPr/>
                    <a:lstStyle/>
                    <a:p>
                      <a:r>
                        <a:rPr lang="en-US" dirty="0" smtClean="0"/>
                        <a:t>Access</a:t>
                      </a:r>
                      <a:r>
                        <a:rPr lang="en-US" baseline="0" dirty="0" smtClean="0"/>
                        <a:t> to sector experts, industry networks / opinion leaders</a:t>
                      </a:r>
                      <a:endParaRPr lang="en-IN" dirty="0"/>
                    </a:p>
                  </a:txBody>
                  <a:tcPr/>
                </a:tc>
              </a:tr>
              <a:tr h="468052">
                <a:tc>
                  <a:txBody>
                    <a:bodyPr/>
                    <a:lstStyle/>
                    <a:p>
                      <a:r>
                        <a:rPr lang="en-US" dirty="0" smtClean="0"/>
                        <a:t>Clarity on own purpose / motivation</a:t>
                      </a:r>
                      <a:r>
                        <a:rPr lang="en-US" baseline="0" dirty="0" smtClean="0"/>
                        <a:t> – “am I cut out for this?”</a:t>
                      </a:r>
                      <a:endParaRPr lang="en-IN" dirty="0"/>
                    </a:p>
                  </a:txBody>
                  <a:tcPr/>
                </a:tc>
                <a:tc>
                  <a:txBody>
                    <a:bodyPr/>
                    <a:lstStyle/>
                    <a:p>
                      <a:r>
                        <a:rPr lang="en-US" dirty="0" smtClean="0"/>
                        <a:t>Personal coaching (person-venture matching)</a:t>
                      </a:r>
                      <a:endParaRPr lang="en-IN" dirty="0"/>
                    </a:p>
                  </a:txBody>
                  <a:tcPr/>
                </a:tc>
              </a:tr>
              <a:tr h="468052">
                <a:tc>
                  <a:txBody>
                    <a:bodyPr/>
                    <a:lstStyle/>
                    <a:p>
                      <a:endParaRPr lang="en-IN" dirty="0"/>
                    </a:p>
                  </a:txBody>
                  <a:tcPr/>
                </a:tc>
                <a:tc>
                  <a:txBody>
                    <a:bodyPr/>
                    <a:lstStyle/>
                    <a:p>
                      <a:endParaRPr lang="en-IN" dirty="0"/>
                    </a:p>
                  </a:txBody>
                  <a:tcPr/>
                </a:tc>
              </a:tr>
              <a:tr h="468052">
                <a:tc>
                  <a:txBody>
                    <a:bodyPr/>
                    <a:lstStyle/>
                    <a:p>
                      <a:endParaRPr lang="en-IN" dirty="0"/>
                    </a:p>
                  </a:txBody>
                  <a:tcPr/>
                </a:tc>
                <a:tc>
                  <a:txBody>
                    <a:bodyPr/>
                    <a:lstStyle/>
                    <a:p>
                      <a:endParaRPr lang="en-IN" dirty="0"/>
                    </a:p>
                  </a:txBody>
                  <a:tcPr/>
                </a:tc>
              </a:tr>
              <a:tr h="468052">
                <a:tc>
                  <a:txBody>
                    <a:bodyPr/>
                    <a:lstStyle/>
                    <a:p>
                      <a:endParaRPr lang="en-IN" dirty="0"/>
                    </a:p>
                  </a:txBody>
                  <a:tcPr/>
                </a:tc>
                <a:tc>
                  <a:txBody>
                    <a:bodyPr/>
                    <a:lstStyle/>
                    <a:p>
                      <a:endParaRPr lang="en-IN" dirty="0"/>
                    </a:p>
                  </a:txBody>
                  <a:tcPr/>
                </a:tc>
              </a:tr>
              <a:tr h="468052">
                <a:tc>
                  <a:txBody>
                    <a:bodyPr/>
                    <a:lstStyle/>
                    <a:p>
                      <a:endParaRPr lang="en-IN" dirty="0"/>
                    </a:p>
                  </a:txBody>
                  <a:tcPr/>
                </a:tc>
                <a:tc>
                  <a:txBody>
                    <a:bodyPr/>
                    <a:lstStyle/>
                    <a:p>
                      <a:endParaRPr lang="en-IN" dirty="0"/>
                    </a:p>
                  </a:txBody>
                  <a:tcPr/>
                </a:tc>
              </a:tr>
            </a:tbl>
          </a:graphicData>
        </a:graphic>
      </p:graphicFrame>
      <p:sp>
        <p:nvSpPr>
          <p:cNvPr id="5" name="Rectangle 4"/>
          <p:cNvSpPr/>
          <p:nvPr/>
        </p:nvSpPr>
        <p:spPr>
          <a:xfrm>
            <a:off x="827584" y="332656"/>
            <a:ext cx="535724"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1</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7" name="Explosion 1 6"/>
          <p:cNvSpPr/>
          <p:nvPr/>
        </p:nvSpPr>
        <p:spPr>
          <a:xfrm>
            <a:off x="467544" y="5445224"/>
            <a:ext cx="1296144" cy="792088"/>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TextBox 7"/>
          <p:cNvSpPr txBox="1"/>
          <p:nvPr/>
        </p:nvSpPr>
        <p:spPr>
          <a:xfrm>
            <a:off x="755576" y="5651956"/>
            <a:ext cx="5760640" cy="369332"/>
          </a:xfrm>
          <a:prstGeom prst="rect">
            <a:avLst/>
          </a:prstGeom>
          <a:solidFill>
            <a:srgbClr val="FFFF00">
              <a:alpha val="42000"/>
            </a:srgbClr>
          </a:solidFill>
        </p:spPr>
        <p:txBody>
          <a:bodyPr wrap="square" rtlCol="0">
            <a:spAutoFit/>
          </a:bodyPr>
          <a:lstStyle/>
          <a:p>
            <a:r>
              <a:rPr lang="en-US" b="1" dirty="0" smtClean="0"/>
              <a:t>Critical risk factor: </a:t>
            </a:r>
            <a:r>
              <a:rPr lang="en-US" dirty="0" smtClean="0"/>
              <a:t>not enough passion for the idea</a:t>
            </a:r>
            <a:endParaRPr lang="en-IN" dirty="0"/>
          </a:p>
        </p:txBody>
      </p:sp>
      <p:pic>
        <p:nvPicPr>
          <p:cNvPr id="10" name="Picture 6" descr="D:\Gijs\Dropbox\Soc Ent Auroville\admin\logo_orange_150px.jpg"/>
          <p:cNvPicPr>
            <a:picLocks noChangeAspect="1" noChangeArrowheads="1"/>
          </p:cNvPicPr>
          <p:nvPr/>
        </p:nvPicPr>
        <p:blipFill>
          <a:blip r:embed="rId7" cstate="print"/>
          <a:srcRect/>
          <a:stretch>
            <a:fillRect/>
          </a:stretch>
        </p:blipFill>
        <p:spPr bwMode="auto">
          <a:xfrm>
            <a:off x="8100392" y="5805264"/>
            <a:ext cx="1080120" cy="10801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67544" y="260648"/>
          <a:ext cx="8229600" cy="21210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Table 5"/>
          <p:cNvGraphicFramePr>
            <a:graphicFrameLocks noGrp="1"/>
          </p:cNvGraphicFramePr>
          <p:nvPr/>
        </p:nvGraphicFramePr>
        <p:xfrm>
          <a:off x="564232" y="2420888"/>
          <a:ext cx="8112224" cy="3916444"/>
        </p:xfrm>
        <a:graphic>
          <a:graphicData uri="http://schemas.openxmlformats.org/drawingml/2006/table">
            <a:tbl>
              <a:tblPr firstRow="1" bandRow="1">
                <a:tableStyleId>{5C22544A-7EE6-4342-B048-85BDC9FD1C3A}</a:tableStyleId>
              </a:tblPr>
              <a:tblGrid>
                <a:gridCol w="4056112"/>
                <a:gridCol w="4056112"/>
              </a:tblGrid>
              <a:tr h="468052">
                <a:tc>
                  <a:txBody>
                    <a:bodyPr/>
                    <a:lstStyle/>
                    <a:p>
                      <a:r>
                        <a:rPr lang="en-US" dirty="0" smtClean="0"/>
                        <a:t>Needs</a:t>
                      </a:r>
                      <a:endParaRPr lang="en-IN" dirty="0"/>
                    </a:p>
                  </a:txBody>
                  <a:tcPr/>
                </a:tc>
                <a:tc>
                  <a:txBody>
                    <a:bodyPr/>
                    <a:lstStyle/>
                    <a:p>
                      <a:r>
                        <a:rPr lang="en-US" dirty="0" smtClean="0"/>
                        <a:t>Support</a:t>
                      </a:r>
                      <a:r>
                        <a:rPr lang="en-US" baseline="0" dirty="0" smtClean="0"/>
                        <a:t> services</a:t>
                      </a:r>
                      <a:endParaRPr lang="en-IN" dirty="0"/>
                    </a:p>
                  </a:txBody>
                  <a:tcPr/>
                </a:tc>
              </a:tr>
              <a:tr h="468052">
                <a:tc>
                  <a:txBody>
                    <a:bodyPr/>
                    <a:lstStyle/>
                    <a:p>
                      <a:r>
                        <a:rPr lang="en-US" dirty="0" smtClean="0"/>
                        <a:t>Insight into</a:t>
                      </a:r>
                      <a:r>
                        <a:rPr lang="en-US" baseline="0" dirty="0" smtClean="0"/>
                        <a:t> (personal) risk</a:t>
                      </a:r>
                      <a:endParaRPr lang="en-IN" dirty="0"/>
                    </a:p>
                  </a:txBody>
                  <a:tcPr/>
                </a:tc>
                <a:tc>
                  <a:txBody>
                    <a:bodyPr/>
                    <a:lstStyle/>
                    <a:p>
                      <a:r>
                        <a:rPr lang="en-US" dirty="0" smtClean="0"/>
                        <a:t>Personal coaching</a:t>
                      </a:r>
                      <a:r>
                        <a:rPr lang="en-US" baseline="0" dirty="0" smtClean="0"/>
                        <a:t> (General Physician approach, referral to specialists)</a:t>
                      </a:r>
                      <a:endParaRPr lang="en-IN" dirty="0"/>
                    </a:p>
                  </a:txBody>
                  <a:tcPr/>
                </a:tc>
              </a:tr>
              <a:tr h="468052">
                <a:tc>
                  <a:txBody>
                    <a:bodyPr/>
                    <a:lstStyle/>
                    <a:p>
                      <a:r>
                        <a:rPr lang="en-US" dirty="0" smtClean="0"/>
                        <a:t>Operation details: “what does it entail?”</a:t>
                      </a:r>
                      <a:endParaRPr lang="en-IN" dirty="0"/>
                    </a:p>
                  </a:txBody>
                  <a:tcPr/>
                </a:tc>
                <a:tc>
                  <a:txBody>
                    <a:bodyPr/>
                    <a:lstStyle/>
                    <a:p>
                      <a:r>
                        <a:rPr lang="en-US" dirty="0" smtClean="0"/>
                        <a:t>Coaching on critical details</a:t>
                      </a:r>
                      <a:endParaRPr lang="en-IN" dirty="0"/>
                    </a:p>
                  </a:txBody>
                  <a:tcPr/>
                </a:tc>
              </a:tr>
              <a:tr h="468052">
                <a:tc>
                  <a:txBody>
                    <a:bodyPr/>
                    <a:lstStyle/>
                    <a:p>
                      <a:endParaRPr lang="en-IN" dirty="0"/>
                    </a:p>
                  </a:txBody>
                  <a:tcPr/>
                </a:tc>
                <a:tc>
                  <a:txBody>
                    <a:bodyPr/>
                    <a:lstStyle/>
                    <a:p>
                      <a:endParaRPr lang="en-IN" dirty="0"/>
                    </a:p>
                  </a:txBody>
                  <a:tcPr/>
                </a:tc>
              </a:tr>
              <a:tr h="468052">
                <a:tc>
                  <a:txBody>
                    <a:bodyPr/>
                    <a:lstStyle/>
                    <a:p>
                      <a:endParaRPr lang="en-IN" dirty="0"/>
                    </a:p>
                  </a:txBody>
                  <a:tcPr/>
                </a:tc>
                <a:tc>
                  <a:txBody>
                    <a:bodyPr/>
                    <a:lstStyle/>
                    <a:p>
                      <a:endParaRPr lang="en-IN" dirty="0"/>
                    </a:p>
                  </a:txBody>
                  <a:tcPr/>
                </a:tc>
              </a:tr>
              <a:tr h="468052">
                <a:tc>
                  <a:txBody>
                    <a:bodyPr/>
                    <a:lstStyle/>
                    <a:p>
                      <a:endParaRPr lang="en-IN" dirty="0"/>
                    </a:p>
                  </a:txBody>
                  <a:tcPr/>
                </a:tc>
                <a:tc>
                  <a:txBody>
                    <a:bodyPr/>
                    <a:lstStyle/>
                    <a:p>
                      <a:endParaRPr lang="en-IN" dirty="0"/>
                    </a:p>
                  </a:txBody>
                  <a:tcPr/>
                </a:tc>
              </a:tr>
              <a:tr h="468052">
                <a:tc>
                  <a:txBody>
                    <a:bodyPr/>
                    <a:lstStyle/>
                    <a:p>
                      <a:endParaRPr lang="en-IN" dirty="0"/>
                    </a:p>
                  </a:txBody>
                  <a:tcPr/>
                </a:tc>
                <a:tc>
                  <a:txBody>
                    <a:bodyPr/>
                    <a:lstStyle/>
                    <a:p>
                      <a:endParaRPr lang="en-IN" dirty="0"/>
                    </a:p>
                  </a:txBody>
                  <a:tcPr/>
                </a:tc>
              </a:tr>
              <a:tr h="468052">
                <a:tc>
                  <a:txBody>
                    <a:bodyPr/>
                    <a:lstStyle/>
                    <a:p>
                      <a:endParaRPr lang="en-IN" dirty="0"/>
                    </a:p>
                  </a:txBody>
                  <a:tcPr/>
                </a:tc>
                <a:tc>
                  <a:txBody>
                    <a:bodyPr/>
                    <a:lstStyle/>
                    <a:p>
                      <a:endParaRPr lang="en-IN" dirty="0"/>
                    </a:p>
                  </a:txBody>
                  <a:tcPr/>
                </a:tc>
              </a:tr>
            </a:tbl>
          </a:graphicData>
        </a:graphic>
      </p:graphicFrame>
      <p:sp>
        <p:nvSpPr>
          <p:cNvPr id="5" name="Rectangle 4"/>
          <p:cNvSpPr/>
          <p:nvPr/>
        </p:nvSpPr>
        <p:spPr>
          <a:xfrm>
            <a:off x="3460212" y="260648"/>
            <a:ext cx="535724"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2</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7" name="Explosion 1 6"/>
          <p:cNvSpPr/>
          <p:nvPr/>
        </p:nvSpPr>
        <p:spPr>
          <a:xfrm>
            <a:off x="467544" y="5445224"/>
            <a:ext cx="1296144" cy="792088"/>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TextBox 7"/>
          <p:cNvSpPr txBox="1"/>
          <p:nvPr/>
        </p:nvSpPr>
        <p:spPr>
          <a:xfrm>
            <a:off x="755576" y="5651956"/>
            <a:ext cx="7848872" cy="369332"/>
          </a:xfrm>
          <a:prstGeom prst="rect">
            <a:avLst/>
          </a:prstGeom>
          <a:solidFill>
            <a:srgbClr val="FFFF00">
              <a:alpha val="42000"/>
            </a:srgbClr>
          </a:solidFill>
        </p:spPr>
        <p:txBody>
          <a:bodyPr wrap="square" rtlCol="0">
            <a:spAutoFit/>
          </a:bodyPr>
          <a:lstStyle/>
          <a:p>
            <a:r>
              <a:rPr lang="en-US" b="1" dirty="0" smtClean="0"/>
              <a:t>Critical risk factor: </a:t>
            </a:r>
            <a:r>
              <a:rPr lang="en-US" dirty="0" smtClean="0"/>
              <a:t>not enough support to pull off the change in life</a:t>
            </a:r>
            <a:endParaRPr lang="en-IN" dirty="0"/>
          </a:p>
        </p:txBody>
      </p:sp>
      <p:pic>
        <p:nvPicPr>
          <p:cNvPr id="10" name="Picture 6" descr="D:\Gijs\Dropbox\Soc Ent Auroville\admin\logo_orange_150px.jpg"/>
          <p:cNvPicPr>
            <a:picLocks noChangeAspect="1" noChangeArrowheads="1"/>
          </p:cNvPicPr>
          <p:nvPr/>
        </p:nvPicPr>
        <p:blipFill>
          <a:blip r:embed="rId8" cstate="print"/>
          <a:srcRect/>
          <a:stretch>
            <a:fillRect/>
          </a:stretch>
        </p:blipFill>
        <p:spPr bwMode="auto">
          <a:xfrm>
            <a:off x="8100392" y="5805264"/>
            <a:ext cx="1080120" cy="10801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67544" y="260648"/>
          <a:ext cx="8229600" cy="21210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Table 5"/>
          <p:cNvGraphicFramePr>
            <a:graphicFrameLocks noGrp="1"/>
          </p:cNvGraphicFramePr>
          <p:nvPr/>
        </p:nvGraphicFramePr>
        <p:xfrm>
          <a:off x="564232" y="2420888"/>
          <a:ext cx="8112224" cy="3448392"/>
        </p:xfrm>
        <a:graphic>
          <a:graphicData uri="http://schemas.openxmlformats.org/drawingml/2006/table">
            <a:tbl>
              <a:tblPr firstRow="1" bandRow="1">
                <a:tableStyleId>{5C22544A-7EE6-4342-B048-85BDC9FD1C3A}</a:tableStyleId>
              </a:tblPr>
              <a:tblGrid>
                <a:gridCol w="2999656"/>
                <a:gridCol w="5112568"/>
              </a:tblGrid>
              <a:tr h="468052">
                <a:tc>
                  <a:txBody>
                    <a:bodyPr/>
                    <a:lstStyle/>
                    <a:p>
                      <a:r>
                        <a:rPr lang="en-US" dirty="0" smtClean="0"/>
                        <a:t>Needs</a:t>
                      </a:r>
                      <a:endParaRPr lang="en-IN" dirty="0"/>
                    </a:p>
                  </a:txBody>
                  <a:tcPr/>
                </a:tc>
                <a:tc>
                  <a:txBody>
                    <a:bodyPr/>
                    <a:lstStyle/>
                    <a:p>
                      <a:r>
                        <a:rPr lang="en-US" dirty="0" smtClean="0"/>
                        <a:t>Support</a:t>
                      </a:r>
                      <a:r>
                        <a:rPr lang="en-US" baseline="0" dirty="0" smtClean="0"/>
                        <a:t> services</a:t>
                      </a:r>
                      <a:endParaRPr lang="en-IN" dirty="0"/>
                    </a:p>
                  </a:txBody>
                  <a:tcPr/>
                </a:tc>
              </a:tr>
              <a:tr h="468052">
                <a:tc>
                  <a:txBody>
                    <a:bodyPr/>
                    <a:lstStyle/>
                    <a:p>
                      <a:r>
                        <a:rPr lang="en-US" dirty="0" smtClean="0"/>
                        <a:t>Managing expectations</a:t>
                      </a:r>
                      <a:endParaRPr lang="en-IN" dirty="0"/>
                    </a:p>
                  </a:txBody>
                  <a:tcPr/>
                </a:tc>
                <a:tc>
                  <a:txBody>
                    <a:bodyPr/>
                    <a:lstStyle/>
                    <a:p>
                      <a:r>
                        <a:rPr lang="en-US" dirty="0" smtClean="0"/>
                        <a:t>Coaching the founding team</a:t>
                      </a:r>
                      <a:endParaRPr lang="en-IN" dirty="0"/>
                    </a:p>
                  </a:txBody>
                  <a:tcPr/>
                </a:tc>
              </a:tr>
              <a:tr h="468052">
                <a:tc>
                  <a:txBody>
                    <a:bodyPr/>
                    <a:lstStyle/>
                    <a:p>
                      <a:r>
                        <a:rPr lang="en-US" dirty="0" smtClean="0"/>
                        <a:t>Speedy feedback</a:t>
                      </a:r>
                      <a:endParaRPr lang="en-IN" dirty="0"/>
                    </a:p>
                  </a:txBody>
                  <a:tcPr/>
                </a:tc>
                <a:tc>
                  <a:txBody>
                    <a:bodyPr/>
                    <a:lstStyle/>
                    <a:p>
                      <a:r>
                        <a:rPr lang="en-US" dirty="0" smtClean="0"/>
                        <a:t>Structure in ideation (using business model canvas)</a:t>
                      </a:r>
                      <a:endParaRPr lang="en-IN" dirty="0"/>
                    </a:p>
                  </a:txBody>
                  <a:tcPr/>
                </a:tc>
              </a:tr>
              <a:tr h="468052">
                <a:tc>
                  <a:txBody>
                    <a:bodyPr/>
                    <a:lstStyle/>
                    <a:p>
                      <a:r>
                        <a:rPr lang="en-US" dirty="0" smtClean="0"/>
                        <a:t>Effective learning</a:t>
                      </a:r>
                      <a:endParaRPr lang="en-IN" dirty="0"/>
                    </a:p>
                  </a:txBody>
                  <a:tcPr/>
                </a:tc>
                <a:tc>
                  <a:txBody>
                    <a:bodyPr/>
                    <a:lstStyle/>
                    <a:p>
                      <a:r>
                        <a:rPr lang="en-US" dirty="0" smtClean="0"/>
                        <a:t>Score keeping (critical numbers #)</a:t>
                      </a:r>
                      <a:endParaRPr lang="en-IN" dirty="0"/>
                    </a:p>
                  </a:txBody>
                  <a:tcPr/>
                </a:tc>
              </a:tr>
              <a:tr h="468052">
                <a:tc>
                  <a:txBody>
                    <a:bodyPr/>
                    <a:lstStyle/>
                    <a:p>
                      <a:r>
                        <a:rPr lang="en-US" dirty="0" smtClean="0"/>
                        <a:t>Deal</a:t>
                      </a:r>
                      <a:r>
                        <a:rPr lang="en-US" baseline="0" dirty="0" smtClean="0"/>
                        <a:t> with </a:t>
                      </a:r>
                      <a:r>
                        <a:rPr lang="en-US" dirty="0" smtClean="0"/>
                        <a:t>non Indian cultures</a:t>
                      </a:r>
                      <a:endParaRPr lang="en-IN" dirty="0"/>
                    </a:p>
                  </a:txBody>
                  <a:tcPr/>
                </a:tc>
                <a:tc>
                  <a:txBody>
                    <a:bodyPr/>
                    <a:lstStyle/>
                    <a:p>
                      <a:r>
                        <a:rPr lang="en-US" dirty="0" smtClean="0"/>
                        <a:t>Cross cultural communication &amp; collaboration training</a:t>
                      </a:r>
                      <a:endParaRPr lang="en-IN" dirty="0"/>
                    </a:p>
                  </a:txBody>
                  <a:tcPr/>
                </a:tc>
              </a:tr>
              <a:tr h="468052">
                <a:tc>
                  <a:txBody>
                    <a:bodyPr/>
                    <a:lstStyle/>
                    <a:p>
                      <a:endParaRPr lang="en-IN" dirty="0"/>
                    </a:p>
                  </a:txBody>
                  <a:tcPr/>
                </a:tc>
                <a:tc>
                  <a:txBody>
                    <a:bodyPr/>
                    <a:lstStyle/>
                    <a:p>
                      <a:endParaRPr lang="en-IN" dirty="0"/>
                    </a:p>
                  </a:txBody>
                  <a:tcPr/>
                </a:tc>
              </a:tr>
              <a:tr h="468052">
                <a:tc>
                  <a:txBody>
                    <a:bodyPr/>
                    <a:lstStyle/>
                    <a:p>
                      <a:endParaRPr lang="en-IN" dirty="0"/>
                    </a:p>
                  </a:txBody>
                  <a:tcPr/>
                </a:tc>
                <a:tc>
                  <a:txBody>
                    <a:bodyPr/>
                    <a:lstStyle/>
                    <a:p>
                      <a:endParaRPr lang="en-IN" dirty="0"/>
                    </a:p>
                  </a:txBody>
                  <a:tcPr/>
                </a:tc>
              </a:tr>
            </a:tbl>
          </a:graphicData>
        </a:graphic>
      </p:graphicFrame>
      <p:sp>
        <p:nvSpPr>
          <p:cNvPr id="5" name="Rectangle 4"/>
          <p:cNvSpPr/>
          <p:nvPr/>
        </p:nvSpPr>
        <p:spPr>
          <a:xfrm>
            <a:off x="6052500" y="260648"/>
            <a:ext cx="535724"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3</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7" name="Explosion 1 6"/>
          <p:cNvSpPr/>
          <p:nvPr/>
        </p:nvSpPr>
        <p:spPr>
          <a:xfrm>
            <a:off x="467544" y="5445224"/>
            <a:ext cx="1296144" cy="792088"/>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TextBox 7"/>
          <p:cNvSpPr txBox="1"/>
          <p:nvPr/>
        </p:nvSpPr>
        <p:spPr>
          <a:xfrm>
            <a:off x="755576" y="5651956"/>
            <a:ext cx="7848872" cy="369332"/>
          </a:xfrm>
          <a:prstGeom prst="rect">
            <a:avLst/>
          </a:prstGeom>
          <a:solidFill>
            <a:srgbClr val="FFFF00">
              <a:alpha val="42000"/>
            </a:srgbClr>
          </a:solidFill>
        </p:spPr>
        <p:txBody>
          <a:bodyPr wrap="square" rtlCol="0">
            <a:spAutoFit/>
          </a:bodyPr>
          <a:lstStyle/>
          <a:p>
            <a:r>
              <a:rPr lang="en-US" b="1" dirty="0" smtClean="0"/>
              <a:t>Critical risk factor: </a:t>
            </a:r>
            <a:r>
              <a:rPr lang="en-US" dirty="0" smtClean="0"/>
              <a:t>not enough patience for research –starting to sell too soon</a:t>
            </a:r>
            <a:endParaRPr lang="en-IN" dirty="0"/>
          </a:p>
        </p:txBody>
      </p:sp>
      <p:pic>
        <p:nvPicPr>
          <p:cNvPr id="10" name="Picture 6" descr="D:\Gijs\Dropbox\Soc Ent Auroville\admin\logo_orange_150px.jpg"/>
          <p:cNvPicPr>
            <a:picLocks noChangeAspect="1" noChangeArrowheads="1"/>
          </p:cNvPicPr>
          <p:nvPr/>
        </p:nvPicPr>
        <p:blipFill>
          <a:blip r:embed="rId7" cstate="print"/>
          <a:srcRect/>
          <a:stretch>
            <a:fillRect/>
          </a:stretch>
        </p:blipFill>
        <p:spPr bwMode="auto">
          <a:xfrm>
            <a:off x="8100392" y="5805264"/>
            <a:ext cx="1080120" cy="10801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67544" y="260648"/>
          <a:ext cx="8229600" cy="21210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Table 5"/>
          <p:cNvGraphicFramePr>
            <a:graphicFrameLocks noGrp="1"/>
          </p:cNvGraphicFramePr>
          <p:nvPr/>
        </p:nvGraphicFramePr>
        <p:xfrm>
          <a:off x="564232" y="2420888"/>
          <a:ext cx="8112224" cy="3620420"/>
        </p:xfrm>
        <a:graphic>
          <a:graphicData uri="http://schemas.openxmlformats.org/drawingml/2006/table">
            <a:tbl>
              <a:tblPr firstRow="1" bandRow="1">
                <a:tableStyleId>{5C22544A-7EE6-4342-B048-85BDC9FD1C3A}</a:tableStyleId>
              </a:tblPr>
              <a:tblGrid>
                <a:gridCol w="4151784"/>
                <a:gridCol w="3960440"/>
              </a:tblGrid>
              <a:tr h="468052">
                <a:tc>
                  <a:txBody>
                    <a:bodyPr/>
                    <a:lstStyle/>
                    <a:p>
                      <a:r>
                        <a:rPr lang="en-US" dirty="0" smtClean="0"/>
                        <a:t>Needs</a:t>
                      </a:r>
                      <a:endParaRPr lang="en-IN" dirty="0"/>
                    </a:p>
                  </a:txBody>
                  <a:tcPr/>
                </a:tc>
                <a:tc>
                  <a:txBody>
                    <a:bodyPr/>
                    <a:lstStyle/>
                    <a:p>
                      <a:r>
                        <a:rPr lang="en-US" dirty="0" smtClean="0"/>
                        <a:t>Support</a:t>
                      </a:r>
                      <a:r>
                        <a:rPr lang="en-US" baseline="0" dirty="0" smtClean="0"/>
                        <a:t> services</a:t>
                      </a:r>
                      <a:endParaRPr lang="en-IN" dirty="0"/>
                    </a:p>
                  </a:txBody>
                  <a:tcPr/>
                </a:tc>
              </a:tr>
              <a:tr h="468052">
                <a:tc>
                  <a:txBody>
                    <a:bodyPr/>
                    <a:lstStyle/>
                    <a:p>
                      <a:r>
                        <a:rPr lang="en-US" dirty="0" smtClean="0"/>
                        <a:t>Clarity</a:t>
                      </a:r>
                      <a:r>
                        <a:rPr lang="en-US" baseline="0" dirty="0" smtClean="0"/>
                        <a:t> on customer &amp; business model assumptions</a:t>
                      </a:r>
                      <a:endParaRPr lang="en-IN" dirty="0"/>
                    </a:p>
                  </a:txBody>
                  <a:tcPr/>
                </a:tc>
                <a:tc>
                  <a:txBody>
                    <a:bodyPr/>
                    <a:lstStyle/>
                    <a:p>
                      <a:r>
                        <a:rPr lang="en-US" dirty="0" smtClean="0"/>
                        <a:t>Hypothesis &amp; metrics development, </a:t>
                      </a:r>
                      <a:r>
                        <a:rPr lang="en-US" dirty="0" err="1" smtClean="0"/>
                        <a:t>prioritise</a:t>
                      </a:r>
                      <a:r>
                        <a:rPr lang="en-US" dirty="0" smtClean="0"/>
                        <a:t> assumptions</a:t>
                      </a:r>
                      <a:endParaRPr lang="en-IN" dirty="0"/>
                    </a:p>
                  </a:txBody>
                  <a:tcPr/>
                </a:tc>
              </a:tr>
              <a:tr h="468052">
                <a:tc>
                  <a:txBody>
                    <a:bodyPr/>
                    <a:lstStyle/>
                    <a:p>
                      <a:r>
                        <a:rPr lang="en-US" dirty="0" smtClean="0"/>
                        <a:t>Early</a:t>
                      </a:r>
                      <a:r>
                        <a:rPr lang="en-US" baseline="0" dirty="0" smtClean="0"/>
                        <a:t> customer database, industry insiders</a:t>
                      </a:r>
                      <a:endParaRPr lang="en-IN" dirty="0"/>
                    </a:p>
                  </a:txBody>
                  <a:tcPr/>
                </a:tc>
                <a:tc>
                  <a:txBody>
                    <a:bodyPr/>
                    <a:lstStyle/>
                    <a:p>
                      <a:r>
                        <a:rPr lang="en-US" dirty="0" smtClean="0"/>
                        <a:t>Network to access creators</a:t>
                      </a:r>
                      <a:endParaRPr lang="en-IN" dirty="0"/>
                    </a:p>
                  </a:txBody>
                  <a:tcPr/>
                </a:tc>
              </a:tr>
              <a:tr h="468052">
                <a:tc>
                  <a:txBody>
                    <a:bodyPr/>
                    <a:lstStyle/>
                    <a:p>
                      <a:r>
                        <a:rPr lang="en-US" dirty="0" smtClean="0"/>
                        <a:t>Cash to burn</a:t>
                      </a:r>
                      <a:endParaRPr lang="en-IN" dirty="0"/>
                    </a:p>
                  </a:txBody>
                  <a:tcPr/>
                </a:tc>
                <a:tc>
                  <a:txBody>
                    <a:bodyPr/>
                    <a:lstStyle/>
                    <a:p>
                      <a:r>
                        <a:rPr lang="en-US" dirty="0" smtClean="0"/>
                        <a:t>Seed capital (!)</a:t>
                      </a:r>
                      <a:endParaRPr lang="en-IN" dirty="0"/>
                    </a:p>
                  </a:txBody>
                  <a:tcPr/>
                </a:tc>
              </a:tr>
              <a:tr h="468052">
                <a:tc>
                  <a:txBody>
                    <a:bodyPr/>
                    <a:lstStyle/>
                    <a:p>
                      <a:r>
                        <a:rPr lang="en-US" dirty="0" smtClean="0"/>
                        <a:t>Deal</a:t>
                      </a:r>
                      <a:r>
                        <a:rPr lang="en-US" baseline="0" dirty="0" smtClean="0"/>
                        <a:t> with </a:t>
                      </a:r>
                      <a:r>
                        <a:rPr lang="en-US" dirty="0" smtClean="0"/>
                        <a:t>non Indian cultures</a:t>
                      </a:r>
                      <a:endParaRPr lang="en-IN" dirty="0"/>
                    </a:p>
                  </a:txBody>
                  <a:tcPr/>
                </a:tc>
                <a:tc>
                  <a:txBody>
                    <a:bodyPr/>
                    <a:lstStyle/>
                    <a:p>
                      <a:r>
                        <a:rPr lang="en-US" dirty="0" smtClean="0"/>
                        <a:t>Cross cultural communication &amp; collaboration training</a:t>
                      </a:r>
                      <a:endParaRPr lang="en-IN" dirty="0"/>
                    </a:p>
                  </a:txBody>
                  <a:tcPr/>
                </a:tc>
              </a:tr>
              <a:tr h="468052">
                <a:tc>
                  <a:txBody>
                    <a:bodyPr/>
                    <a:lstStyle/>
                    <a:p>
                      <a:endParaRPr lang="en-IN" dirty="0"/>
                    </a:p>
                  </a:txBody>
                  <a:tcPr/>
                </a:tc>
                <a:tc>
                  <a:txBody>
                    <a:bodyPr/>
                    <a:lstStyle/>
                    <a:p>
                      <a:endParaRPr lang="en-IN" dirty="0"/>
                    </a:p>
                  </a:txBody>
                  <a:tcPr/>
                </a:tc>
              </a:tr>
              <a:tr h="468052">
                <a:tc>
                  <a:txBody>
                    <a:bodyPr/>
                    <a:lstStyle/>
                    <a:p>
                      <a:endParaRPr lang="en-IN" dirty="0"/>
                    </a:p>
                  </a:txBody>
                  <a:tcPr/>
                </a:tc>
                <a:tc>
                  <a:txBody>
                    <a:bodyPr/>
                    <a:lstStyle/>
                    <a:p>
                      <a:endParaRPr lang="en-IN" dirty="0"/>
                    </a:p>
                  </a:txBody>
                  <a:tcPr/>
                </a:tc>
              </a:tr>
            </a:tbl>
          </a:graphicData>
        </a:graphic>
      </p:graphicFrame>
      <p:sp>
        <p:nvSpPr>
          <p:cNvPr id="5" name="Rectangle 4"/>
          <p:cNvSpPr/>
          <p:nvPr/>
        </p:nvSpPr>
        <p:spPr>
          <a:xfrm>
            <a:off x="827584" y="332656"/>
            <a:ext cx="535724"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4</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7" name="Explosion 1 6"/>
          <p:cNvSpPr/>
          <p:nvPr/>
        </p:nvSpPr>
        <p:spPr>
          <a:xfrm>
            <a:off x="467544" y="5445224"/>
            <a:ext cx="1296144" cy="792088"/>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TextBox 7"/>
          <p:cNvSpPr txBox="1"/>
          <p:nvPr/>
        </p:nvSpPr>
        <p:spPr>
          <a:xfrm>
            <a:off x="755576" y="5651956"/>
            <a:ext cx="7848872" cy="369332"/>
          </a:xfrm>
          <a:prstGeom prst="rect">
            <a:avLst/>
          </a:prstGeom>
          <a:solidFill>
            <a:srgbClr val="FFFF00">
              <a:alpha val="42000"/>
            </a:srgbClr>
          </a:solidFill>
        </p:spPr>
        <p:txBody>
          <a:bodyPr wrap="square" rtlCol="0">
            <a:spAutoFit/>
          </a:bodyPr>
          <a:lstStyle/>
          <a:p>
            <a:r>
              <a:rPr lang="en-US" b="1" dirty="0" smtClean="0"/>
              <a:t>Critical risk factor: </a:t>
            </a:r>
            <a:r>
              <a:rPr lang="en-US" dirty="0" smtClean="0"/>
              <a:t>not enough demand for viable business &amp; not enough cash</a:t>
            </a:r>
            <a:endParaRPr lang="en-IN" dirty="0"/>
          </a:p>
        </p:txBody>
      </p:sp>
      <p:pic>
        <p:nvPicPr>
          <p:cNvPr id="10" name="Picture 6" descr="D:\Gijs\Dropbox\Soc Ent Auroville\admin\logo_orange_150px.jpg"/>
          <p:cNvPicPr>
            <a:picLocks noChangeAspect="1" noChangeArrowheads="1"/>
          </p:cNvPicPr>
          <p:nvPr/>
        </p:nvPicPr>
        <p:blipFill>
          <a:blip r:embed="rId7" cstate="print"/>
          <a:srcRect/>
          <a:stretch>
            <a:fillRect/>
          </a:stretch>
        </p:blipFill>
        <p:spPr bwMode="auto">
          <a:xfrm>
            <a:off x="8100392" y="5805264"/>
            <a:ext cx="1080120" cy="10801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67544" y="260648"/>
          <a:ext cx="8229600" cy="21210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Table 5"/>
          <p:cNvGraphicFramePr>
            <a:graphicFrameLocks noGrp="1"/>
          </p:cNvGraphicFramePr>
          <p:nvPr/>
        </p:nvGraphicFramePr>
        <p:xfrm>
          <a:off x="564232" y="2420888"/>
          <a:ext cx="8112224" cy="3744416"/>
        </p:xfrm>
        <a:graphic>
          <a:graphicData uri="http://schemas.openxmlformats.org/drawingml/2006/table">
            <a:tbl>
              <a:tblPr firstRow="1" bandRow="1">
                <a:tableStyleId>{5C22544A-7EE6-4342-B048-85BDC9FD1C3A}</a:tableStyleId>
              </a:tblPr>
              <a:tblGrid>
                <a:gridCol w="4056112"/>
                <a:gridCol w="4056112"/>
              </a:tblGrid>
              <a:tr h="468052">
                <a:tc>
                  <a:txBody>
                    <a:bodyPr/>
                    <a:lstStyle/>
                    <a:p>
                      <a:r>
                        <a:rPr lang="en-US" dirty="0" smtClean="0"/>
                        <a:t>Needs</a:t>
                      </a:r>
                      <a:endParaRPr lang="en-IN" dirty="0"/>
                    </a:p>
                  </a:txBody>
                  <a:tcPr/>
                </a:tc>
                <a:tc>
                  <a:txBody>
                    <a:bodyPr/>
                    <a:lstStyle/>
                    <a:p>
                      <a:r>
                        <a:rPr lang="en-US" dirty="0" smtClean="0"/>
                        <a:t>Support</a:t>
                      </a:r>
                      <a:r>
                        <a:rPr lang="en-US" baseline="0" dirty="0" smtClean="0"/>
                        <a:t> services</a:t>
                      </a:r>
                      <a:endParaRPr lang="en-IN" dirty="0"/>
                    </a:p>
                  </a:txBody>
                  <a:tcPr/>
                </a:tc>
              </a:tr>
              <a:tr h="468052">
                <a:tc>
                  <a:txBody>
                    <a:bodyPr/>
                    <a:lstStyle/>
                    <a:p>
                      <a:r>
                        <a:rPr lang="en-US" dirty="0" smtClean="0"/>
                        <a:t>Term sheets, VC’s, early stage investors</a:t>
                      </a:r>
                      <a:endParaRPr lang="en-IN" dirty="0"/>
                    </a:p>
                  </a:txBody>
                  <a:tcPr/>
                </a:tc>
                <a:tc>
                  <a:txBody>
                    <a:bodyPr/>
                    <a:lstStyle/>
                    <a:p>
                      <a:r>
                        <a:rPr lang="en-US" dirty="0" smtClean="0"/>
                        <a:t>Trustworthy valuation, VC intro</a:t>
                      </a:r>
                      <a:r>
                        <a:rPr lang="en-US" baseline="0" dirty="0" smtClean="0"/>
                        <a:t>ductions</a:t>
                      </a:r>
                      <a:endParaRPr lang="en-IN" dirty="0"/>
                    </a:p>
                  </a:txBody>
                  <a:tcPr/>
                </a:tc>
              </a:tr>
              <a:tr h="468052">
                <a:tc>
                  <a:txBody>
                    <a:bodyPr/>
                    <a:lstStyle/>
                    <a:p>
                      <a:r>
                        <a:rPr lang="en-US" dirty="0" smtClean="0"/>
                        <a:t>Business administration:</a:t>
                      </a:r>
                      <a:r>
                        <a:rPr lang="en-US" baseline="0" dirty="0" smtClean="0"/>
                        <a:t> marketing, </a:t>
                      </a:r>
                      <a:endParaRPr lang="en-IN" dirty="0"/>
                    </a:p>
                  </a:txBody>
                  <a:tcPr/>
                </a:tc>
                <a:tc>
                  <a:txBody>
                    <a:bodyPr/>
                    <a:lstStyle/>
                    <a:p>
                      <a:r>
                        <a:rPr lang="en-US" dirty="0" smtClean="0"/>
                        <a:t>Recruit staff, team building</a:t>
                      </a:r>
                      <a:endParaRPr lang="en-IN" dirty="0"/>
                    </a:p>
                  </a:txBody>
                  <a:tcPr/>
                </a:tc>
              </a:tr>
              <a:tr h="468052">
                <a:tc>
                  <a:txBody>
                    <a:bodyPr/>
                    <a:lstStyle/>
                    <a:p>
                      <a:r>
                        <a:rPr lang="en-US" dirty="0" smtClean="0"/>
                        <a:t>Phase II customer access</a:t>
                      </a:r>
                      <a:endParaRPr lang="en-IN" dirty="0"/>
                    </a:p>
                  </a:txBody>
                  <a:tcPr/>
                </a:tc>
                <a:tc>
                  <a:txBody>
                    <a:bodyPr/>
                    <a:lstStyle/>
                    <a:p>
                      <a:r>
                        <a:rPr lang="en-US" dirty="0" smtClean="0"/>
                        <a:t>Mainstream buyer contacts</a:t>
                      </a:r>
                      <a:endParaRPr lang="en-IN" dirty="0"/>
                    </a:p>
                  </a:txBody>
                  <a:tcPr/>
                </a:tc>
              </a:tr>
              <a:tr h="468052">
                <a:tc>
                  <a:txBody>
                    <a:bodyPr/>
                    <a:lstStyle/>
                    <a:p>
                      <a:r>
                        <a:rPr lang="en-US" dirty="0" smtClean="0"/>
                        <a:t>Balance growth with founder</a:t>
                      </a:r>
                      <a:r>
                        <a:rPr lang="en-US" baseline="0" dirty="0" smtClean="0"/>
                        <a:t> vision</a:t>
                      </a:r>
                      <a:endParaRPr lang="en-IN" dirty="0"/>
                    </a:p>
                  </a:txBody>
                  <a:tcPr/>
                </a:tc>
                <a:tc>
                  <a:txBody>
                    <a:bodyPr/>
                    <a:lstStyle/>
                    <a:p>
                      <a:r>
                        <a:rPr lang="en-US" dirty="0" smtClean="0"/>
                        <a:t>Retreat (either founder/team)</a:t>
                      </a:r>
                      <a:endParaRPr lang="en-IN" dirty="0"/>
                    </a:p>
                  </a:txBody>
                  <a:tcPr/>
                </a:tc>
              </a:tr>
              <a:tr h="468052">
                <a:tc>
                  <a:txBody>
                    <a:bodyPr/>
                    <a:lstStyle/>
                    <a:p>
                      <a:r>
                        <a:rPr lang="en-US" dirty="0" smtClean="0"/>
                        <a:t>Working capital</a:t>
                      </a:r>
                      <a:endParaRPr lang="en-IN" dirty="0"/>
                    </a:p>
                  </a:txBody>
                  <a:tcPr/>
                </a:tc>
                <a:tc>
                  <a:txBody>
                    <a:bodyPr/>
                    <a:lstStyle/>
                    <a:p>
                      <a:r>
                        <a:rPr lang="en-US" smtClean="0"/>
                        <a:t>Debt</a:t>
                      </a:r>
                      <a:endParaRPr lang="en-IN" dirty="0"/>
                    </a:p>
                  </a:txBody>
                  <a:tcPr/>
                </a:tc>
              </a:tr>
              <a:tr h="468052">
                <a:tc>
                  <a:txBody>
                    <a:bodyPr/>
                    <a:lstStyle/>
                    <a:p>
                      <a:endParaRPr lang="en-IN" dirty="0"/>
                    </a:p>
                  </a:txBody>
                  <a:tcPr/>
                </a:tc>
                <a:tc>
                  <a:txBody>
                    <a:bodyPr/>
                    <a:lstStyle/>
                    <a:p>
                      <a:endParaRPr lang="en-IN" dirty="0"/>
                    </a:p>
                  </a:txBody>
                  <a:tcPr/>
                </a:tc>
              </a:tr>
              <a:tr h="468052">
                <a:tc>
                  <a:txBody>
                    <a:bodyPr/>
                    <a:lstStyle/>
                    <a:p>
                      <a:endParaRPr lang="en-IN" dirty="0"/>
                    </a:p>
                  </a:txBody>
                  <a:tcPr/>
                </a:tc>
                <a:tc>
                  <a:txBody>
                    <a:bodyPr/>
                    <a:lstStyle/>
                    <a:p>
                      <a:endParaRPr lang="en-IN" dirty="0"/>
                    </a:p>
                  </a:txBody>
                  <a:tcPr/>
                </a:tc>
              </a:tr>
            </a:tbl>
          </a:graphicData>
        </a:graphic>
      </p:graphicFrame>
      <p:sp>
        <p:nvSpPr>
          <p:cNvPr id="5" name="Rectangle 4"/>
          <p:cNvSpPr/>
          <p:nvPr/>
        </p:nvSpPr>
        <p:spPr>
          <a:xfrm>
            <a:off x="3388204" y="260648"/>
            <a:ext cx="535724"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5</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8" name="Explosion 1 7"/>
          <p:cNvSpPr/>
          <p:nvPr/>
        </p:nvSpPr>
        <p:spPr>
          <a:xfrm>
            <a:off x="467544" y="5445224"/>
            <a:ext cx="1296144" cy="792088"/>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TextBox 8"/>
          <p:cNvSpPr txBox="1"/>
          <p:nvPr/>
        </p:nvSpPr>
        <p:spPr>
          <a:xfrm>
            <a:off x="755576" y="5651956"/>
            <a:ext cx="7056784" cy="646331"/>
          </a:xfrm>
          <a:prstGeom prst="rect">
            <a:avLst/>
          </a:prstGeom>
          <a:solidFill>
            <a:srgbClr val="FFFF00">
              <a:alpha val="42000"/>
            </a:srgbClr>
          </a:solidFill>
        </p:spPr>
        <p:txBody>
          <a:bodyPr wrap="square" rtlCol="0">
            <a:spAutoFit/>
          </a:bodyPr>
          <a:lstStyle/>
          <a:p>
            <a:r>
              <a:rPr lang="en-US" b="1" dirty="0" smtClean="0"/>
              <a:t>Critical risk factor: </a:t>
            </a:r>
            <a:r>
              <a:rPr lang="en-US" dirty="0" smtClean="0"/>
              <a:t>founders not able to transition into execution/scaling </a:t>
            </a:r>
            <a:r>
              <a:rPr lang="en-US" dirty="0" smtClean="0"/>
              <a:t>	mode</a:t>
            </a:r>
            <a:endParaRPr lang="en-IN" dirty="0"/>
          </a:p>
        </p:txBody>
      </p:sp>
      <p:pic>
        <p:nvPicPr>
          <p:cNvPr id="11" name="Picture 6" descr="D:\Gijs\Dropbox\Soc Ent Auroville\admin\logo_orange_150px.jpg"/>
          <p:cNvPicPr>
            <a:picLocks noChangeAspect="1" noChangeArrowheads="1"/>
          </p:cNvPicPr>
          <p:nvPr/>
        </p:nvPicPr>
        <p:blipFill>
          <a:blip r:embed="rId8" cstate="print"/>
          <a:srcRect/>
          <a:stretch>
            <a:fillRect/>
          </a:stretch>
        </p:blipFill>
        <p:spPr bwMode="auto">
          <a:xfrm>
            <a:off x="8100392" y="5733256"/>
            <a:ext cx="1080120" cy="10801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67544" y="260648"/>
          <a:ext cx="8229600" cy="21210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Table 5"/>
          <p:cNvGraphicFramePr>
            <a:graphicFrameLocks noGrp="1"/>
          </p:cNvGraphicFramePr>
          <p:nvPr/>
        </p:nvGraphicFramePr>
        <p:xfrm>
          <a:off x="564232" y="2420888"/>
          <a:ext cx="8112224" cy="2980340"/>
        </p:xfrm>
        <a:graphic>
          <a:graphicData uri="http://schemas.openxmlformats.org/drawingml/2006/table">
            <a:tbl>
              <a:tblPr firstRow="1" bandRow="1">
                <a:tableStyleId>{5C22544A-7EE6-4342-B048-85BDC9FD1C3A}</a:tableStyleId>
              </a:tblPr>
              <a:tblGrid>
                <a:gridCol w="4056112"/>
                <a:gridCol w="4056112"/>
              </a:tblGrid>
              <a:tr h="468052">
                <a:tc>
                  <a:txBody>
                    <a:bodyPr/>
                    <a:lstStyle/>
                    <a:p>
                      <a:r>
                        <a:rPr lang="en-US" dirty="0" smtClean="0"/>
                        <a:t>Needs</a:t>
                      </a:r>
                      <a:endParaRPr lang="en-IN" dirty="0"/>
                    </a:p>
                  </a:txBody>
                  <a:tcPr/>
                </a:tc>
                <a:tc>
                  <a:txBody>
                    <a:bodyPr/>
                    <a:lstStyle/>
                    <a:p>
                      <a:r>
                        <a:rPr lang="en-US" dirty="0" smtClean="0"/>
                        <a:t>Support</a:t>
                      </a:r>
                      <a:r>
                        <a:rPr lang="en-US" baseline="0" dirty="0" smtClean="0"/>
                        <a:t> services</a:t>
                      </a:r>
                      <a:endParaRPr lang="en-IN" dirty="0"/>
                    </a:p>
                  </a:txBody>
                  <a:tcPr/>
                </a:tc>
              </a:tr>
              <a:tr h="468052">
                <a:tc>
                  <a:txBody>
                    <a:bodyPr/>
                    <a:lstStyle/>
                    <a:p>
                      <a:r>
                        <a:rPr lang="en-US" dirty="0" smtClean="0"/>
                        <a:t>Term sheets, VC’s, growth stage investors</a:t>
                      </a:r>
                      <a:endParaRPr lang="en-IN" dirty="0"/>
                    </a:p>
                  </a:txBody>
                  <a:tcPr/>
                </a:tc>
                <a:tc>
                  <a:txBody>
                    <a:bodyPr/>
                    <a:lstStyle/>
                    <a:p>
                      <a:r>
                        <a:rPr lang="en-US" dirty="0" smtClean="0"/>
                        <a:t>Trustworthy valuation, VC intro</a:t>
                      </a:r>
                      <a:r>
                        <a:rPr lang="en-US" baseline="0" dirty="0" smtClean="0"/>
                        <a:t>ductions</a:t>
                      </a:r>
                      <a:endParaRPr lang="en-IN" dirty="0"/>
                    </a:p>
                  </a:txBody>
                  <a:tcPr/>
                </a:tc>
              </a:tr>
              <a:tr h="468052">
                <a:tc>
                  <a:txBody>
                    <a:bodyPr/>
                    <a:lstStyle/>
                    <a:p>
                      <a:r>
                        <a:rPr lang="en-US" dirty="0" smtClean="0"/>
                        <a:t>Balance efficiency with quality</a:t>
                      </a:r>
                      <a:endParaRPr lang="en-IN" dirty="0"/>
                    </a:p>
                  </a:txBody>
                  <a:tcPr/>
                </a:tc>
                <a:tc>
                  <a:txBody>
                    <a:bodyPr/>
                    <a:lstStyle/>
                    <a:p>
                      <a:r>
                        <a:rPr lang="en-US" dirty="0" smtClean="0"/>
                        <a:t>Host retreat</a:t>
                      </a:r>
                      <a:r>
                        <a:rPr lang="en-US" baseline="0" dirty="0" smtClean="0"/>
                        <a:t> to link core values to operations (fractal approach)</a:t>
                      </a:r>
                      <a:endParaRPr lang="en-IN" dirty="0"/>
                    </a:p>
                  </a:txBody>
                  <a:tcPr/>
                </a:tc>
              </a:tr>
              <a:tr h="468052">
                <a:tc>
                  <a:txBody>
                    <a:bodyPr/>
                    <a:lstStyle/>
                    <a:p>
                      <a:r>
                        <a:rPr lang="en-US" dirty="0" smtClean="0"/>
                        <a:t>Guidance in the world of big</a:t>
                      </a:r>
                      <a:r>
                        <a:rPr lang="en-US" baseline="0" dirty="0" smtClean="0"/>
                        <a:t> companies</a:t>
                      </a:r>
                      <a:endParaRPr lang="en-IN" dirty="0"/>
                    </a:p>
                  </a:txBody>
                  <a:tcPr/>
                </a:tc>
                <a:tc>
                  <a:txBody>
                    <a:bodyPr/>
                    <a:lstStyle/>
                    <a:p>
                      <a:r>
                        <a:rPr lang="en-US" dirty="0" smtClean="0"/>
                        <a:t>Board recruitment, matchmaking</a:t>
                      </a:r>
                      <a:endParaRPr lang="en-IN" dirty="0"/>
                    </a:p>
                  </a:txBody>
                  <a:tcPr/>
                </a:tc>
              </a:tr>
              <a:tr h="468052">
                <a:tc>
                  <a:txBody>
                    <a:bodyPr/>
                    <a:lstStyle/>
                    <a:p>
                      <a:endParaRPr lang="en-IN" dirty="0"/>
                    </a:p>
                  </a:txBody>
                  <a:tcPr/>
                </a:tc>
                <a:tc>
                  <a:txBody>
                    <a:bodyPr/>
                    <a:lstStyle/>
                    <a:p>
                      <a:endParaRPr lang="en-IN" dirty="0"/>
                    </a:p>
                  </a:txBody>
                  <a:tcPr/>
                </a:tc>
              </a:tr>
              <a:tr h="468052">
                <a:tc>
                  <a:txBody>
                    <a:bodyPr/>
                    <a:lstStyle/>
                    <a:p>
                      <a:endParaRPr lang="en-IN" dirty="0"/>
                    </a:p>
                  </a:txBody>
                  <a:tcPr/>
                </a:tc>
                <a:tc>
                  <a:txBody>
                    <a:bodyPr/>
                    <a:lstStyle/>
                    <a:p>
                      <a:endParaRPr lang="en-IN" dirty="0"/>
                    </a:p>
                  </a:txBody>
                  <a:tcPr/>
                </a:tc>
              </a:tr>
            </a:tbl>
          </a:graphicData>
        </a:graphic>
      </p:graphicFrame>
      <p:sp>
        <p:nvSpPr>
          <p:cNvPr id="5" name="Rectangle 4"/>
          <p:cNvSpPr/>
          <p:nvPr/>
        </p:nvSpPr>
        <p:spPr>
          <a:xfrm>
            <a:off x="6084168" y="260648"/>
            <a:ext cx="535724"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6</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8" name="Explosion 1 7"/>
          <p:cNvSpPr/>
          <p:nvPr/>
        </p:nvSpPr>
        <p:spPr>
          <a:xfrm>
            <a:off x="467544" y="5445224"/>
            <a:ext cx="1296144" cy="792088"/>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TextBox 8"/>
          <p:cNvSpPr txBox="1"/>
          <p:nvPr/>
        </p:nvSpPr>
        <p:spPr>
          <a:xfrm>
            <a:off x="755576" y="5651956"/>
            <a:ext cx="7776864" cy="369332"/>
          </a:xfrm>
          <a:prstGeom prst="rect">
            <a:avLst/>
          </a:prstGeom>
          <a:solidFill>
            <a:srgbClr val="FFFF00">
              <a:alpha val="42000"/>
            </a:srgbClr>
          </a:solidFill>
        </p:spPr>
        <p:txBody>
          <a:bodyPr wrap="square" rtlCol="0">
            <a:spAutoFit/>
          </a:bodyPr>
          <a:lstStyle/>
          <a:p>
            <a:r>
              <a:rPr lang="en-US" b="1" dirty="0" smtClean="0"/>
              <a:t>Critical risk factor: </a:t>
            </a:r>
            <a:r>
              <a:rPr lang="en-US" dirty="0" smtClean="0"/>
              <a:t>management drift away from founders values</a:t>
            </a:r>
            <a:endParaRPr lang="en-IN" dirty="0"/>
          </a:p>
        </p:txBody>
      </p:sp>
      <p:pic>
        <p:nvPicPr>
          <p:cNvPr id="11" name="Picture 6" descr="D:\Gijs\Dropbox\Soc Ent Auroville\admin\logo_orange_150px.jpg"/>
          <p:cNvPicPr>
            <a:picLocks noChangeAspect="1" noChangeArrowheads="1"/>
          </p:cNvPicPr>
          <p:nvPr/>
        </p:nvPicPr>
        <p:blipFill>
          <a:blip r:embed="rId8" cstate="print"/>
          <a:srcRect/>
          <a:stretch>
            <a:fillRect/>
          </a:stretch>
        </p:blipFill>
        <p:spPr bwMode="auto">
          <a:xfrm>
            <a:off x="8100392" y="5805264"/>
            <a:ext cx="1080120" cy="10801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126</TotalTime>
  <Words>936</Words>
  <Application>Microsoft Office PowerPoint</Application>
  <PresentationFormat>On-screen Show (4:3)</PresentationFormat>
  <Paragraphs>137</Paragraphs>
  <Slides>13</Slides>
  <Notes>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The Entrepreneurial Journey</vt:lpstr>
      <vt:lpstr>Slide 2</vt:lpstr>
      <vt:lpstr>SEA guides Entrepreneur Journey</vt:lpstr>
      <vt:lpstr>Slide 4</vt:lpstr>
      <vt:lpstr>Slide 5</vt:lpstr>
      <vt:lpstr>Slide 6</vt:lpstr>
      <vt:lpstr>Slide 7</vt:lpstr>
      <vt:lpstr>Slide 8</vt:lpstr>
      <vt:lpstr>Slide 9</vt:lpstr>
      <vt:lpstr>Assumptions to be tested</vt:lpstr>
      <vt:lpstr>First steps into the SEA</vt:lpstr>
      <vt:lpstr>Value of accelerator programs?</vt:lpstr>
      <vt:lpstr>Madhukar’s model</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Entrepreneurial Journey</dc:title>
  <dc:creator>Gijs</dc:creator>
  <cp:lastModifiedBy>Gijs</cp:lastModifiedBy>
  <cp:revision>22</cp:revision>
  <dcterms:created xsi:type="dcterms:W3CDTF">2012-07-10T09:32:17Z</dcterms:created>
  <dcterms:modified xsi:type="dcterms:W3CDTF">2012-09-04T06:40:02Z</dcterms:modified>
</cp:coreProperties>
</file>